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3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984" r:id="rId2"/>
    <p:sldId id="1245" r:id="rId3"/>
    <p:sldId id="1207" r:id="rId4"/>
    <p:sldId id="1192" r:id="rId5"/>
    <p:sldId id="1159" r:id="rId6"/>
    <p:sldId id="1162" r:id="rId7"/>
    <p:sldId id="1231" r:id="rId8"/>
    <p:sldId id="1164" r:id="rId9"/>
    <p:sldId id="1165" r:id="rId10"/>
    <p:sldId id="1249" r:id="rId11"/>
    <p:sldId id="1208" r:id="rId12"/>
    <p:sldId id="1166" r:id="rId13"/>
    <p:sldId id="1168" r:id="rId14"/>
    <p:sldId id="1169" r:id="rId15"/>
    <p:sldId id="1170" r:id="rId16"/>
    <p:sldId id="1230" r:id="rId17"/>
    <p:sldId id="1229" r:id="rId18"/>
    <p:sldId id="1252" r:id="rId19"/>
    <p:sldId id="1248" r:id="rId20"/>
    <p:sldId id="1145" r:id="rId21"/>
    <p:sldId id="1218" r:id="rId22"/>
    <p:sldId id="1253" r:id="rId23"/>
    <p:sldId id="1200" r:id="rId24"/>
    <p:sldId id="1260" r:id="rId25"/>
    <p:sldId id="1120" r:id="rId26"/>
    <p:sldId id="1261" r:id="rId27"/>
    <p:sldId id="1262" r:id="rId28"/>
    <p:sldId id="1000" r:id="rId29"/>
    <p:sldId id="1051" r:id="rId30"/>
    <p:sldId id="1256" r:id="rId31"/>
    <p:sldId id="1246" r:id="rId32"/>
    <p:sldId id="1121" r:id="rId33"/>
    <p:sldId id="1254" r:id="rId34"/>
    <p:sldId id="1266" r:id="rId35"/>
    <p:sldId id="1264" r:id="rId36"/>
    <p:sldId id="987" r:id="rId37"/>
    <p:sldId id="1052" r:id="rId38"/>
    <p:sldId id="1149" r:id="rId39"/>
    <p:sldId id="1259" r:id="rId40"/>
    <p:sldId id="1203" r:id="rId41"/>
    <p:sldId id="1250" r:id="rId42"/>
    <p:sldId id="1240" r:id="rId43"/>
    <p:sldId id="1241" r:id="rId44"/>
    <p:sldId id="1242" r:id="rId45"/>
    <p:sldId id="1243" r:id="rId46"/>
    <p:sldId id="1244" r:id="rId47"/>
    <p:sldId id="1148" r:id="rId48"/>
    <p:sldId id="1225" r:id="rId49"/>
    <p:sldId id="1133" r:id="rId50"/>
    <p:sldId id="1012" r:id="rId51"/>
    <p:sldId id="1073" r:id="rId52"/>
    <p:sldId id="1234" r:id="rId53"/>
    <p:sldId id="1247" r:id="rId54"/>
    <p:sldId id="1223" r:id="rId55"/>
    <p:sldId id="1220" r:id="rId56"/>
    <p:sldId id="1222" r:id="rId57"/>
    <p:sldId id="1221" r:id="rId58"/>
    <p:sldId id="1123" r:id="rId59"/>
    <p:sldId id="1055" r:id="rId60"/>
    <p:sldId id="1204" r:id="rId61"/>
    <p:sldId id="1224" r:id="rId62"/>
    <p:sldId id="1263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00FFFF"/>
    <a:srgbClr val="00FF00"/>
    <a:srgbClr val="F76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18" autoAdjust="0"/>
    <p:restoredTop sz="97335" autoAdjust="0"/>
  </p:normalViewPr>
  <p:slideViewPr>
    <p:cSldViewPr snapToGrid="0">
      <p:cViewPr varScale="1">
        <p:scale>
          <a:sx n="162" d="100"/>
          <a:sy n="162" d="100"/>
        </p:scale>
        <p:origin x="-1248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5" d="100"/>
        <a:sy n="85" d="100"/>
      </p:scale>
      <p:origin x="0" y="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4" Type="http://schemas.openxmlformats.org/officeDocument/2006/relationships/image" Target="../media/image88.wmf"/><Relationship Id="rId1" Type="http://schemas.openxmlformats.org/officeDocument/2006/relationships/image" Target="../media/image85.wmf"/><Relationship Id="rId2" Type="http://schemas.openxmlformats.org/officeDocument/2006/relationships/image" Target="../media/image8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Relationship Id="rId2" Type="http://schemas.openxmlformats.org/officeDocument/2006/relationships/image" Target="../media/image86.wmf"/><Relationship Id="rId3" Type="http://schemas.openxmlformats.org/officeDocument/2006/relationships/image" Target="../media/image8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Relationship Id="rId2" Type="http://schemas.openxmlformats.org/officeDocument/2006/relationships/image" Target="../media/image86.wmf"/><Relationship Id="rId3" Type="http://schemas.openxmlformats.org/officeDocument/2006/relationships/image" Target="../media/image8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4" Type="http://schemas.openxmlformats.org/officeDocument/2006/relationships/image" Target="../media/image49.wmf"/><Relationship Id="rId5" Type="http://schemas.openxmlformats.org/officeDocument/2006/relationships/image" Target="../media/image50.wmf"/><Relationship Id="rId1" Type="http://schemas.openxmlformats.org/officeDocument/2006/relationships/image" Target="../media/image46.wmf"/><Relationship Id="rId2" Type="http://schemas.openxmlformats.org/officeDocument/2006/relationships/image" Target="../media/image4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Relationship Id="rId2" Type="http://schemas.openxmlformats.org/officeDocument/2006/relationships/image" Target="../media/image6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Relationship Id="rId2" Type="http://schemas.openxmlformats.org/officeDocument/2006/relationships/image" Target="../media/image7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Relationship Id="rId2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D96B4-BAC4-5842-83B5-2ECF6C53B7B9}" type="datetimeFigureOut">
              <a:rPr lang="en-US" smtClean="0"/>
              <a:t>9/10/13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B2D2C-CD4A-F548-B52F-BDD899420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98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C51F9-430A-184A-A4A3-DF39AB381A88}" type="datetimeFigureOut">
              <a:rPr lang="en-US" smtClean="0"/>
              <a:t>9/10/13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28C62-F0C2-9645-A5FA-46E4D2B4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93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E1AAFC-45B7-403E-BB80-F865CAEBBD85}" type="slidenum">
              <a:rPr lang="en-US"/>
              <a:pPr/>
              <a:t>12</a:t>
            </a:fld>
            <a:endParaRPr lang="en-US"/>
          </a:p>
        </p:txBody>
      </p:sp>
      <p:sp>
        <p:nvSpPr>
          <p:cNvPr id="60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All superconducting accelerators built so far have used niobium titanium.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EC5D330-3E60-4608-BF88-AFFE3801391F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/>
              <a:t>19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28C62-F0C2-9645-A5FA-46E4D2B4013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50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</a:pPr>
            <a:fld id="{7860BF20-9736-2C4D-AF42-CDBAC2859F47}" type="slidenum">
              <a:rPr lang="en-GB" sz="1200"/>
              <a:pPr algn="r">
                <a:spcBef>
                  <a:spcPct val="0"/>
                </a:spcBef>
              </a:pPr>
              <a:t>49</a:t>
            </a:fld>
            <a:endParaRPr lang="en-GB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3588" cy="3432175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commissioning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commissioning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commissioning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01058" y="274638"/>
            <a:ext cx="7965175" cy="747654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04559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81" y="115416"/>
            <a:ext cx="6839223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3/9/08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42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LHC commissioning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1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commissioning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9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commissioning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6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commissioning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7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3/9/08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commissioning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06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commissioning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8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3/9/08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commissioning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2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commissioning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2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commissioning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5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BCBCB">
                <a:lumMod val="92000"/>
              </a:srgbClr>
            </a:gs>
            <a:gs pos="13000">
              <a:schemeClr val="bg1">
                <a:lumMod val="75000"/>
              </a:schemeClr>
            </a:gs>
            <a:gs pos="21001">
              <a:schemeClr val="bg1">
                <a:lumMod val="85000"/>
              </a:schemeClr>
            </a:gs>
            <a:gs pos="63000">
              <a:srgbClr val="FFFFFF"/>
            </a:gs>
            <a:gs pos="68000">
              <a:schemeClr val="bg1">
                <a:lumMod val="74000"/>
              </a:schemeClr>
            </a:gs>
            <a:gs pos="82001">
              <a:schemeClr val="bg1">
                <a:lumMod val="87000"/>
              </a:schemeClr>
            </a:gs>
            <a:gs pos="100000">
              <a:srgbClr val="EAEAEA">
                <a:lumMod val="7000"/>
                <a:lumOff val="93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77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3/9/08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63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LHC commissioning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16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50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3.bin"/><Relationship Id="rId4" Type="http://schemas.openxmlformats.org/officeDocument/2006/relationships/image" Target="../media/image46.w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47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48.w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49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60.png"/><Relationship Id="rId1" Type="http://schemas.microsoft.com/office/2007/relationships/media" Target="file://localhost/Users/lamontm/Documents/presentations-mac/schooling-13/MVI_0460.MOV" TargetMode="External"/><Relationship Id="rId2" Type="http://schemas.openxmlformats.org/officeDocument/2006/relationships/video" Target="file://localhost/Users/lamontm/Documents/presentations-mac/schooling-13/MVI_0460.MOV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63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64.emf"/><Relationship Id="rId7" Type="http://schemas.openxmlformats.org/officeDocument/2006/relationships/image" Target="../media/image6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67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70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6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71.emf"/><Relationship Id="rId5" Type="http://schemas.openxmlformats.org/officeDocument/2006/relationships/image" Target="../media/image72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73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74.emf"/><Relationship Id="rId7" Type="http://schemas.openxmlformats.org/officeDocument/2006/relationships/image" Target="../media/image75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oleObject" Target="../embeddings/oleObject15.bin"/><Relationship Id="rId5" Type="http://schemas.openxmlformats.org/officeDocument/2006/relationships/image" Target="../media/image76.emf"/><Relationship Id="rId6" Type="http://schemas.openxmlformats.org/officeDocument/2006/relationships/oleObject" Target="../embeddings/oleObject16.bin"/><Relationship Id="rId7" Type="http://schemas.openxmlformats.org/officeDocument/2006/relationships/image" Target="../media/image48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jpeg"/><Relationship Id="rId11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elogbook.cern.ch/eLogbook/attach_viewer.jsp?attach_id=1025394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80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81.wmf"/><Relationship Id="rId5" Type="http://schemas.openxmlformats.org/officeDocument/2006/relationships/image" Target="../media/image82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oleObject" Target="../embeddings/oleObject19.bin"/><Relationship Id="rId5" Type="http://schemas.openxmlformats.org/officeDocument/2006/relationships/image" Target="../media/image83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85.wmf"/><Relationship Id="rId5" Type="http://schemas.openxmlformats.org/officeDocument/2006/relationships/oleObject" Target="../embeddings/oleObject21.bin"/><Relationship Id="rId6" Type="http://schemas.openxmlformats.org/officeDocument/2006/relationships/image" Target="../media/image86.wmf"/><Relationship Id="rId7" Type="http://schemas.openxmlformats.org/officeDocument/2006/relationships/oleObject" Target="../embeddings/oleObject22.bin"/><Relationship Id="rId8" Type="http://schemas.openxmlformats.org/officeDocument/2006/relationships/image" Target="../media/image87.wmf"/><Relationship Id="rId9" Type="http://schemas.openxmlformats.org/officeDocument/2006/relationships/oleObject" Target="../embeddings/oleObject23.bin"/><Relationship Id="rId10" Type="http://schemas.openxmlformats.org/officeDocument/2006/relationships/image" Target="../media/image88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image" Target="../media/image85.wmf"/><Relationship Id="rId5" Type="http://schemas.openxmlformats.org/officeDocument/2006/relationships/oleObject" Target="../embeddings/oleObject25.bin"/><Relationship Id="rId6" Type="http://schemas.openxmlformats.org/officeDocument/2006/relationships/image" Target="../media/image86.wmf"/><Relationship Id="rId7" Type="http://schemas.openxmlformats.org/officeDocument/2006/relationships/oleObject" Target="../embeddings/oleObject26.bin"/><Relationship Id="rId8" Type="http://schemas.openxmlformats.org/officeDocument/2006/relationships/image" Target="../media/image87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85.wmf"/><Relationship Id="rId5" Type="http://schemas.openxmlformats.org/officeDocument/2006/relationships/oleObject" Target="../embeddings/oleObject28.bin"/><Relationship Id="rId6" Type="http://schemas.openxmlformats.org/officeDocument/2006/relationships/image" Target="../media/image86.wmf"/><Relationship Id="rId7" Type="http://schemas.openxmlformats.org/officeDocument/2006/relationships/oleObject" Target="../embeddings/oleObject29.bin"/><Relationship Id="rId8" Type="http://schemas.openxmlformats.org/officeDocument/2006/relationships/image" Target="../media/image87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96.png"/><Relationship Id="rId1" Type="http://schemas.microsoft.com/office/2007/relationships/media" Target="file://localhost/Users/lamontm/Documents/presentations-mac/schooling-13/LSS.MOV" TargetMode="External"/><Relationship Id="rId2" Type="http://schemas.openxmlformats.org/officeDocument/2006/relationships/video" Target="file://localhost/Users/lamontm/Documents/presentations-mac/schooling-13/LSS.MOV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jpeg"/><Relationship Id="rId3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05.png"/><Relationship Id="rId1" Type="http://schemas.microsoft.com/office/2007/relationships/media" Target="file://localhost/Users/lamontm/Documents/presentations-mac/schooling-13/lhc-triplet.mov" TargetMode="External"/><Relationship Id="rId2" Type="http://schemas.openxmlformats.org/officeDocument/2006/relationships/video" Target="file://localhost/Users/lamontm/Documents/presentations-mac/schooling-13/lhc-triplet.mov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1" Type="http://schemas.microsoft.com/office/2007/relationships/media" Target="file://localhost/Users/lamontm/Documents/presentations-mac/schooling-13/Superfluid%20helium.mp4" TargetMode="External"/><Relationship Id="rId2" Type="http://schemas.openxmlformats.org/officeDocument/2006/relationships/video" Target="file://localhost/Users/lamontm/Documents/presentations-mac/schooling-13/Superfluid%20helium.mp4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1370" y="0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LHC Operation: Past and </a:t>
            </a:r>
            <a:r>
              <a:rPr lang="en-US" sz="3600" b="1" dirty="0" smtClean="0"/>
              <a:t>Future – part 1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60" y="4594150"/>
            <a:ext cx="8229600" cy="15201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After a successful first running period, LHC is now well into a two year shutdown for extensive consolidation. A pedagogical overview of the machine, its operating principles, its systems and underlying accelerator physics is presented. Performance past and future is discussed. (These lectures will be presented in three parts.)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22824" y="5833865"/>
            <a:ext cx="68319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Mike Lamont </a:t>
            </a:r>
            <a:br>
              <a:rPr lang="en-US" sz="1600" dirty="0" smtClean="0"/>
            </a:br>
            <a:r>
              <a:rPr lang="en-US" sz="1600" dirty="0" smtClean="0"/>
              <a:t>with acknowledgements to all the people whose material I’ve used</a:t>
            </a:r>
          </a:p>
          <a:p>
            <a:pPr algn="ctr"/>
            <a:r>
              <a:rPr lang="en-US" sz="1600" dirty="0" smtClean="0"/>
              <a:t>(including Ralph </a:t>
            </a:r>
            <a:r>
              <a:rPr lang="en-US" sz="1600" dirty="0" err="1" smtClean="0"/>
              <a:t>Assmann</a:t>
            </a:r>
            <a:r>
              <a:rPr lang="en-US" sz="1600" dirty="0" smtClean="0"/>
              <a:t>, Luca </a:t>
            </a:r>
            <a:r>
              <a:rPr lang="en-US" sz="1600" dirty="0" err="1" smtClean="0"/>
              <a:t>Bottura</a:t>
            </a:r>
            <a:r>
              <a:rPr lang="en-US" sz="1600" dirty="0" smtClean="0"/>
              <a:t>, </a:t>
            </a:r>
            <a:r>
              <a:rPr lang="en-US" sz="1600" dirty="0" err="1" smtClean="0"/>
              <a:t>Heiko</a:t>
            </a:r>
            <a:r>
              <a:rPr lang="en-US" sz="1600" dirty="0" smtClean="0"/>
              <a:t> </a:t>
            </a:r>
            <a:r>
              <a:rPr lang="en-US" sz="1600" dirty="0" err="1" smtClean="0"/>
              <a:t>Damerau</a:t>
            </a:r>
            <a:r>
              <a:rPr lang="en-US" sz="1600" dirty="0" smtClean="0"/>
              <a:t>, Bernhard </a:t>
            </a:r>
            <a:r>
              <a:rPr lang="en-US" sz="1600" dirty="0" err="1" smtClean="0"/>
              <a:t>Holzer</a:t>
            </a:r>
            <a:r>
              <a:rPr lang="en-US" sz="1600" dirty="0" smtClean="0"/>
              <a:t>, </a:t>
            </a:r>
            <a:r>
              <a:rPr lang="en-US" sz="1600" dirty="0" err="1" smtClean="0"/>
              <a:t>Rende</a:t>
            </a:r>
            <a:r>
              <a:rPr lang="en-US" sz="1600" dirty="0" smtClean="0"/>
              <a:t> </a:t>
            </a:r>
            <a:r>
              <a:rPr lang="en-US" sz="1600" dirty="0" err="1" smtClean="0"/>
              <a:t>Steerenberg</a:t>
            </a:r>
            <a:r>
              <a:rPr lang="en-US" sz="1600" dirty="0" smtClean="0"/>
              <a:t>, Ralph </a:t>
            </a:r>
            <a:r>
              <a:rPr lang="en-US" sz="1600" dirty="0" err="1" smtClean="0"/>
              <a:t>Steinhagen</a:t>
            </a:r>
            <a:r>
              <a:rPr lang="en-US" sz="1600" dirty="0" smtClean="0"/>
              <a:t>, </a:t>
            </a:r>
            <a:r>
              <a:rPr lang="en-US" sz="1600" dirty="0" err="1" smtClean="0"/>
              <a:t>Jorg</a:t>
            </a:r>
            <a:r>
              <a:rPr lang="en-US" sz="1600" dirty="0" smtClean="0"/>
              <a:t> </a:t>
            </a:r>
            <a:r>
              <a:rPr lang="en-US" sz="1600" dirty="0" err="1" smtClean="0"/>
              <a:t>Wenninger</a:t>
            </a:r>
            <a:r>
              <a:rPr lang="en-US" sz="1600" dirty="0" smtClean="0"/>
              <a:t>...)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336" y="808657"/>
            <a:ext cx="3762843" cy="37615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50292" y="4256487"/>
            <a:ext cx="1187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Chris </a:t>
            </a:r>
            <a:r>
              <a:rPr lang="en-US" sz="1100" dirty="0" err="1">
                <a:solidFill>
                  <a:schemeClr val="bg1"/>
                </a:solidFill>
              </a:rPr>
              <a:t>Hens</a:t>
            </a:r>
            <a:r>
              <a:rPr lang="en-US" sz="1200" dirty="0" err="1">
                <a:solidFill>
                  <a:schemeClr val="bg1"/>
                </a:solidFill>
              </a:rPr>
              <a:t>chke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658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Operation prerequisite 1:</a:t>
            </a:r>
            <a:br>
              <a:rPr lang="en-US" dirty="0" smtClean="0"/>
            </a:br>
            <a:r>
              <a:rPr lang="en-US" dirty="0" smtClean="0"/>
              <a:t>90 </a:t>
            </a:r>
            <a:r>
              <a:rPr lang="en-US" dirty="0" err="1" smtClean="0"/>
              <a:t>tonnes</a:t>
            </a:r>
            <a:r>
              <a:rPr lang="en-US" dirty="0" smtClean="0"/>
              <a:t> He II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288" y="1367884"/>
            <a:ext cx="6756367" cy="4911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93017" y="6366043"/>
            <a:ext cx="4586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Cryogenics system availability in 2012: 93.7%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59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superconductor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8751" y="2707426"/>
            <a:ext cx="2133600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5751" y="3469426"/>
            <a:ext cx="1138238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5801751" y="3469426"/>
            <a:ext cx="1600200" cy="1563688"/>
            <a:chOff x="3312" y="2784"/>
            <a:chExt cx="1104" cy="1248"/>
          </a:xfrm>
        </p:grpSpPr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3312" y="2832"/>
              <a:ext cx="192" cy="288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V="1">
              <a:off x="3504" y="2784"/>
              <a:ext cx="864" cy="48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 type="triangle" w="sm" len="lg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3312" y="3120"/>
              <a:ext cx="1104" cy="912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 type="triangle" w="sm" len="lg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227893" y="2338185"/>
            <a:ext cx="11112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 dirty="0">
                <a:solidFill>
                  <a:schemeClr val="accent2"/>
                </a:solidFill>
              </a:rPr>
              <a:t>Strand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401951" y="3088426"/>
            <a:ext cx="10541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>
                <a:solidFill>
                  <a:schemeClr val="accent2"/>
                </a:solidFill>
              </a:rPr>
              <a:t>Filament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1551" y="3088426"/>
            <a:ext cx="36068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382151" y="2707426"/>
            <a:ext cx="15240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>
                <a:solidFill>
                  <a:schemeClr val="accent2"/>
                </a:solidFill>
              </a:rPr>
              <a:t>Cable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2104841" y="5655544"/>
            <a:ext cx="54443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tx2"/>
                </a:solidFill>
              </a:rPr>
              <a:t>Used 1200 tonnes/7600 </a:t>
            </a:r>
            <a:r>
              <a:rPr lang="en-US" sz="2800" dirty="0">
                <a:solidFill>
                  <a:schemeClr val="tx2"/>
                </a:solidFill>
              </a:rPr>
              <a:t>km of </a:t>
            </a:r>
            <a:r>
              <a:rPr lang="en-US" sz="2800" dirty="0" smtClean="0">
                <a:solidFill>
                  <a:schemeClr val="tx2"/>
                </a:solidFill>
              </a:rPr>
              <a:t>cable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87448" y="1211100"/>
            <a:ext cx="6138136" cy="584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Niobium-titanium Rutherford cable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53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b="1" dirty="0" smtClean="0"/>
              <a:t>Critical surface of</a:t>
            </a:r>
            <a:r>
              <a:rPr lang="en-GB" sz="3600" b="1" dirty="0"/>
              <a:t> </a:t>
            </a:r>
            <a:r>
              <a:rPr lang="en-GB" sz="3600" b="1" dirty="0" smtClean="0"/>
              <a:t>niobium-titanium</a:t>
            </a:r>
            <a:endParaRPr lang="en-GB" sz="36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BEEA52-EE2A-493A-810F-426CD33AFD3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000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03553" y="1752600"/>
            <a:ext cx="4440448" cy="3352800"/>
          </a:xfrm>
        </p:spPr>
        <p:txBody>
          <a:bodyPr/>
          <a:lstStyle/>
          <a:p>
            <a:pPr marL="190500" indent="-190500">
              <a:spcBef>
                <a:spcPct val="25000"/>
              </a:spcBef>
              <a:spcAft>
                <a:spcPct val="25000"/>
              </a:spcAft>
            </a:pPr>
            <a:r>
              <a:rPr lang="en-GB" sz="1800" dirty="0" smtClean="0"/>
              <a:t>Niobium-titanium </a:t>
            </a:r>
            <a:r>
              <a:rPr lang="en-GB" sz="1800" b="1" dirty="0" err="1">
                <a:solidFill>
                  <a:srgbClr val="FF0000"/>
                </a:solidFill>
              </a:rPr>
              <a:t>NbTi</a:t>
            </a:r>
            <a:r>
              <a:rPr lang="en-GB" sz="1800" dirty="0"/>
              <a:t> is the standard ‘work horse’ of the superconducting magnet business </a:t>
            </a:r>
          </a:p>
          <a:p>
            <a:pPr marL="190500" indent="-190500">
              <a:spcBef>
                <a:spcPct val="25000"/>
              </a:spcBef>
              <a:spcAft>
                <a:spcPct val="25000"/>
              </a:spcAft>
            </a:pPr>
            <a:r>
              <a:rPr lang="en-GB" sz="1800" dirty="0"/>
              <a:t>P</a:t>
            </a:r>
            <a:r>
              <a:rPr lang="en-GB" sz="1800" dirty="0" smtClean="0"/>
              <a:t>icture </a:t>
            </a:r>
            <a:r>
              <a:rPr lang="en-GB" sz="1800" dirty="0"/>
              <a:t>shows the </a:t>
            </a:r>
            <a:r>
              <a:rPr lang="en-GB" sz="1800" b="1" dirty="0">
                <a:solidFill>
                  <a:srgbClr val="FF0000"/>
                </a:solidFill>
              </a:rPr>
              <a:t>critical surface</a:t>
            </a:r>
            <a:r>
              <a:rPr lang="en-GB" sz="1800" dirty="0"/>
              <a:t>, which is the boundary between superconductivity and normal resistivity </a:t>
            </a:r>
            <a:endParaRPr lang="en-GB" sz="1800" dirty="0" smtClean="0"/>
          </a:p>
          <a:p>
            <a:pPr marL="190500" indent="-190500">
              <a:spcBef>
                <a:spcPct val="25000"/>
              </a:spcBef>
              <a:spcAft>
                <a:spcPct val="25000"/>
              </a:spcAft>
            </a:pPr>
            <a:r>
              <a:rPr lang="en-GB" sz="1800" dirty="0" smtClean="0"/>
              <a:t>Superconductivity </a:t>
            </a:r>
            <a:r>
              <a:rPr lang="en-GB" sz="1800" dirty="0"/>
              <a:t>prevails everywhere below the surface, resistance everywhere above it</a:t>
            </a:r>
          </a:p>
        </p:txBody>
      </p:sp>
      <p:pic>
        <p:nvPicPr>
          <p:cNvPr id="600068" name="Picture 4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027238"/>
            <a:ext cx="4038600" cy="4221162"/>
          </a:xfrm>
          <a:noFill/>
          <a:ln/>
        </p:spPr>
      </p:pic>
      <p:sp>
        <p:nvSpPr>
          <p:cNvPr id="600069" name="Text Box 5"/>
          <p:cNvSpPr txBox="1">
            <a:spLocks noChangeArrowheads="1"/>
          </p:cNvSpPr>
          <p:nvPr/>
        </p:nvSpPr>
        <p:spPr bwMode="auto">
          <a:xfrm rot="1688888">
            <a:off x="2304010" y="2219984"/>
            <a:ext cx="11305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>
                <a:latin typeface="Times New Roman" pitchFamily="18" charset="0"/>
              </a:rPr>
              <a:t>Field (Tesla)</a:t>
            </a:r>
          </a:p>
        </p:txBody>
      </p:sp>
      <p:sp>
        <p:nvSpPr>
          <p:cNvPr id="600070" name="Line 6"/>
          <p:cNvSpPr>
            <a:spLocks noChangeShapeType="1"/>
          </p:cNvSpPr>
          <p:nvPr/>
        </p:nvSpPr>
        <p:spPr bwMode="auto">
          <a:xfrm>
            <a:off x="3364092" y="2702188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600071" name="Text Box 7"/>
          <p:cNvSpPr txBox="1">
            <a:spLocks noChangeArrowheads="1"/>
          </p:cNvSpPr>
          <p:nvPr/>
        </p:nvSpPr>
        <p:spPr bwMode="auto">
          <a:xfrm rot="-1773101">
            <a:off x="322756" y="1955656"/>
            <a:ext cx="14860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>
                <a:latin typeface="Times New Roman" pitchFamily="18" charset="0"/>
              </a:rPr>
              <a:t>Temperature (K)</a:t>
            </a:r>
          </a:p>
        </p:txBody>
      </p:sp>
      <p:sp>
        <p:nvSpPr>
          <p:cNvPr id="600072" name="Line 8"/>
          <p:cNvSpPr>
            <a:spLocks noChangeShapeType="1"/>
          </p:cNvSpPr>
          <p:nvPr/>
        </p:nvSpPr>
        <p:spPr bwMode="auto">
          <a:xfrm flipH="1">
            <a:off x="181097" y="2473134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600073" name="Text Box 9"/>
          <p:cNvSpPr txBox="1">
            <a:spLocks noChangeArrowheads="1"/>
          </p:cNvSpPr>
          <p:nvPr/>
        </p:nvSpPr>
        <p:spPr bwMode="auto">
          <a:xfrm rot="-5400000">
            <a:off x="3046119" y="4625630"/>
            <a:ext cx="22408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>
                <a:latin typeface="Times New Roman" pitchFamily="18" charset="0"/>
              </a:rPr>
              <a:t>Current density (kA.mm</a:t>
            </a:r>
            <a:r>
              <a:rPr lang="en-GB" sz="1400" b="1" baseline="30000" dirty="0">
                <a:latin typeface="Times New Roman" pitchFamily="18" charset="0"/>
              </a:rPr>
              <a:t>-2</a:t>
            </a:r>
            <a:r>
              <a:rPr lang="en-GB" sz="1400" b="1" dirty="0">
                <a:latin typeface="Times New Roman" pitchFamily="18" charset="0"/>
              </a:rPr>
              <a:t>)</a:t>
            </a:r>
          </a:p>
        </p:txBody>
      </p:sp>
      <p:sp>
        <p:nvSpPr>
          <p:cNvPr id="600074" name="Line 10"/>
          <p:cNvSpPr>
            <a:spLocks noChangeShapeType="1"/>
          </p:cNvSpPr>
          <p:nvPr/>
        </p:nvSpPr>
        <p:spPr bwMode="auto">
          <a:xfrm flipV="1">
            <a:off x="4166548" y="3281712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66" y="4780280"/>
            <a:ext cx="2190734" cy="207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20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0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0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0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0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0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0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276456" cy="1143000"/>
          </a:xfrm>
        </p:spPr>
        <p:txBody>
          <a:bodyPr/>
          <a:lstStyle/>
          <a:p>
            <a:pPr eaLnBrk="1" hangingPunct="1"/>
            <a:r>
              <a:rPr lang="en-GB" sz="4000" dirty="0" smtClean="0">
                <a:ea typeface="ＭＳ Ｐゴシック" pitchFamily="34" charset="-128"/>
              </a:rPr>
              <a:t>Main components – dipole magnets</a:t>
            </a:r>
          </a:p>
        </p:txBody>
      </p:sp>
      <p:pic>
        <p:nvPicPr>
          <p:cNvPr id="70658" name="Picture 3" descr="lhcdip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54530"/>
            <a:ext cx="5791200" cy="43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840280"/>
            <a:ext cx="2362200" cy="154463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553991" name="Rectangle 7"/>
          <p:cNvSpPr>
            <a:spLocks noChangeArrowheads="1"/>
          </p:cNvSpPr>
          <p:nvPr/>
        </p:nvSpPr>
        <p:spPr bwMode="auto">
          <a:xfrm>
            <a:off x="6072188" y="3364280"/>
            <a:ext cx="2133600" cy="1828800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53992" name="Line 8"/>
          <p:cNvSpPr>
            <a:spLocks noChangeShapeType="1"/>
          </p:cNvSpPr>
          <p:nvPr/>
        </p:nvSpPr>
        <p:spPr bwMode="auto">
          <a:xfrm flipV="1">
            <a:off x="2566988" y="4735880"/>
            <a:ext cx="3505200" cy="304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53993" name="Text Box 9"/>
          <p:cNvSpPr txBox="1">
            <a:spLocks noChangeArrowheads="1"/>
          </p:cNvSpPr>
          <p:nvPr/>
        </p:nvSpPr>
        <p:spPr bwMode="auto">
          <a:xfrm>
            <a:off x="3276600" y="6248400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grpSp>
        <p:nvGrpSpPr>
          <p:cNvPr id="70663" name="Group 82"/>
          <p:cNvGrpSpPr>
            <a:grpSpLocks/>
          </p:cNvGrpSpPr>
          <p:nvPr/>
        </p:nvGrpSpPr>
        <p:grpSpPr bwMode="auto">
          <a:xfrm>
            <a:off x="195263" y="3626218"/>
            <a:ext cx="3530600" cy="3300412"/>
            <a:chOff x="3270" y="2130"/>
            <a:chExt cx="2224" cy="2079"/>
          </a:xfrm>
        </p:grpSpPr>
        <p:grpSp>
          <p:nvGrpSpPr>
            <p:cNvPr id="70664" name="Group 47"/>
            <p:cNvGrpSpPr>
              <a:grpSpLocks/>
            </p:cNvGrpSpPr>
            <p:nvPr/>
          </p:nvGrpSpPr>
          <p:grpSpPr bwMode="auto">
            <a:xfrm>
              <a:off x="3270" y="2130"/>
              <a:ext cx="2224" cy="2079"/>
              <a:chOff x="2152" y="1858"/>
              <a:chExt cx="2517" cy="2462"/>
            </a:xfrm>
          </p:grpSpPr>
          <p:sp>
            <p:nvSpPr>
              <p:cNvPr id="554032" name="Arc 48"/>
              <p:cNvSpPr>
                <a:spLocks/>
              </p:cNvSpPr>
              <p:nvPr/>
            </p:nvSpPr>
            <p:spPr bwMode="auto">
              <a:xfrm>
                <a:off x="3798" y="2012"/>
                <a:ext cx="871" cy="1539"/>
              </a:xfrm>
              <a:custGeom>
                <a:avLst/>
                <a:gdLst>
                  <a:gd name="G0" fmla="+- 0 0 0"/>
                  <a:gd name="G1" fmla="+- 17576 0 0"/>
                  <a:gd name="G2" fmla="+- 21600 0 0"/>
                  <a:gd name="T0" fmla="*/ 12555 w 21600"/>
                  <a:gd name="T1" fmla="*/ 0 h 34682"/>
                  <a:gd name="T2" fmla="*/ 13189 w 21600"/>
                  <a:gd name="T3" fmla="*/ 34682 h 34682"/>
                  <a:gd name="T4" fmla="*/ 0 w 21600"/>
                  <a:gd name="T5" fmla="*/ 17576 h 34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4682" fill="none" extrusionOk="0">
                    <a:moveTo>
                      <a:pt x="12555" y="-1"/>
                    </a:moveTo>
                    <a:cubicBezTo>
                      <a:pt x="18231" y="4054"/>
                      <a:pt x="21600" y="10600"/>
                      <a:pt x="21600" y="17576"/>
                    </a:cubicBezTo>
                    <a:cubicBezTo>
                      <a:pt x="21600" y="24273"/>
                      <a:pt x="18493" y="30592"/>
                      <a:pt x="13188" y="34681"/>
                    </a:cubicBezTo>
                  </a:path>
                  <a:path w="21600" h="34682" stroke="0" extrusionOk="0">
                    <a:moveTo>
                      <a:pt x="12555" y="-1"/>
                    </a:moveTo>
                    <a:cubicBezTo>
                      <a:pt x="18231" y="4054"/>
                      <a:pt x="21600" y="10600"/>
                      <a:pt x="21600" y="17576"/>
                    </a:cubicBezTo>
                    <a:cubicBezTo>
                      <a:pt x="21600" y="24273"/>
                      <a:pt x="18493" y="30592"/>
                      <a:pt x="13188" y="34681"/>
                    </a:cubicBezTo>
                    <a:lnTo>
                      <a:pt x="0" y="17576"/>
                    </a:lnTo>
                    <a:close/>
                  </a:path>
                </a:pathLst>
              </a:custGeom>
              <a:solidFill>
                <a:srgbClr val="F8C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800" b="1">
                    <a:solidFill>
                      <a:prstClr val="black"/>
                    </a:solidFill>
                    <a:latin typeface="Times New Roman" pitchFamily="18" charset="0"/>
                    <a:ea typeface="+mn-ea"/>
                  </a:rPr>
                  <a:t>I</a:t>
                </a:r>
                <a:endParaRPr lang="en-US" sz="1800" b="1">
                  <a:solidFill>
                    <a:prstClr val="black"/>
                  </a:solidFill>
                  <a:latin typeface="Times New Roman" pitchFamily="18" charset="0"/>
                  <a:ea typeface="+mn-ea"/>
                </a:endParaRPr>
              </a:p>
            </p:txBody>
          </p:sp>
          <p:pic>
            <p:nvPicPr>
              <p:cNvPr id="70672" name="Picture 49" descr="dipsect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" y="2359"/>
                <a:ext cx="1925" cy="16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4034" name="AutoShape 50"/>
              <p:cNvSpPr>
                <a:spLocks noChangeArrowheads="1"/>
              </p:cNvSpPr>
              <p:nvPr/>
            </p:nvSpPr>
            <p:spPr bwMode="auto">
              <a:xfrm rot="-2034893">
                <a:off x="2888" y="2259"/>
                <a:ext cx="798" cy="268"/>
              </a:xfrm>
              <a:prstGeom prst="parallelogram">
                <a:avLst>
                  <a:gd name="adj" fmla="val 9046"/>
                </a:avLst>
              </a:prstGeom>
              <a:solidFill>
                <a:srgbClr val="F8C7A6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54035" name="AutoShape 51"/>
              <p:cNvSpPr>
                <a:spLocks noChangeArrowheads="1"/>
              </p:cNvSpPr>
              <p:nvPr/>
            </p:nvSpPr>
            <p:spPr bwMode="auto">
              <a:xfrm rot="8797440" flipH="1">
                <a:off x="3341" y="2272"/>
                <a:ext cx="825" cy="108"/>
              </a:xfrm>
              <a:prstGeom prst="parallelogram">
                <a:avLst>
                  <a:gd name="adj" fmla="val 68113"/>
                </a:avLst>
              </a:prstGeom>
              <a:solidFill>
                <a:srgbClr val="F8C7A6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54036" name="AutoShape 52"/>
              <p:cNvSpPr>
                <a:spLocks noChangeArrowheads="1"/>
              </p:cNvSpPr>
              <p:nvPr/>
            </p:nvSpPr>
            <p:spPr bwMode="auto">
              <a:xfrm rot="19584613" flipV="1">
                <a:off x="2578" y="2139"/>
                <a:ext cx="799" cy="270"/>
              </a:xfrm>
              <a:prstGeom prst="parallelogram">
                <a:avLst>
                  <a:gd name="adj" fmla="val 21742"/>
                </a:avLst>
              </a:prstGeom>
              <a:solidFill>
                <a:srgbClr val="F8C7A6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grpSp>
            <p:nvGrpSpPr>
              <p:cNvPr id="70676" name="Group 53"/>
              <p:cNvGrpSpPr>
                <a:grpSpLocks/>
              </p:cNvGrpSpPr>
              <p:nvPr/>
            </p:nvGrpSpPr>
            <p:grpSpPr bwMode="auto">
              <a:xfrm>
                <a:off x="3388" y="2080"/>
                <a:ext cx="716" cy="428"/>
                <a:chOff x="3388" y="2080"/>
                <a:chExt cx="716" cy="428"/>
              </a:xfrm>
            </p:grpSpPr>
            <p:sp>
              <p:nvSpPr>
                <p:cNvPr id="554038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3388" y="2083"/>
                  <a:ext cx="626" cy="4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554039" name="Line 55"/>
                <p:cNvSpPr>
                  <a:spLocks noChangeShapeType="1"/>
                </p:cNvSpPr>
                <p:nvPr/>
              </p:nvSpPr>
              <p:spPr bwMode="auto">
                <a:xfrm>
                  <a:off x="4008" y="2078"/>
                  <a:ext cx="96" cy="5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sz="18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</p:grpSp>
          <p:sp>
            <p:nvSpPr>
              <p:cNvPr id="554040" name="Arc 56"/>
              <p:cNvSpPr>
                <a:spLocks/>
              </p:cNvSpPr>
              <p:nvPr/>
            </p:nvSpPr>
            <p:spPr bwMode="auto">
              <a:xfrm>
                <a:off x="3192" y="2423"/>
                <a:ext cx="871" cy="1561"/>
              </a:xfrm>
              <a:custGeom>
                <a:avLst/>
                <a:gdLst>
                  <a:gd name="G0" fmla="+- 0 0 0"/>
                  <a:gd name="G1" fmla="+- 17347 0 0"/>
                  <a:gd name="G2" fmla="+- 21600 0 0"/>
                  <a:gd name="T0" fmla="*/ 12870 w 21600"/>
                  <a:gd name="T1" fmla="*/ 0 h 35107"/>
                  <a:gd name="T2" fmla="*/ 12294 w 21600"/>
                  <a:gd name="T3" fmla="*/ 35107 h 35107"/>
                  <a:gd name="T4" fmla="*/ 0 w 21600"/>
                  <a:gd name="T5" fmla="*/ 17347 h 35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5107" fill="none" extrusionOk="0">
                    <a:moveTo>
                      <a:pt x="12870" y="-1"/>
                    </a:moveTo>
                    <a:cubicBezTo>
                      <a:pt x="18361" y="4074"/>
                      <a:pt x="21600" y="10508"/>
                      <a:pt x="21600" y="17347"/>
                    </a:cubicBezTo>
                    <a:cubicBezTo>
                      <a:pt x="21600" y="24435"/>
                      <a:pt x="18122" y="31072"/>
                      <a:pt x="12293" y="35106"/>
                    </a:cubicBezTo>
                  </a:path>
                  <a:path w="21600" h="35107" stroke="0" extrusionOk="0">
                    <a:moveTo>
                      <a:pt x="12870" y="-1"/>
                    </a:moveTo>
                    <a:cubicBezTo>
                      <a:pt x="18361" y="4074"/>
                      <a:pt x="21600" y="10508"/>
                      <a:pt x="21600" y="17347"/>
                    </a:cubicBezTo>
                    <a:cubicBezTo>
                      <a:pt x="21600" y="24435"/>
                      <a:pt x="18122" y="31072"/>
                      <a:pt x="12293" y="35106"/>
                    </a:cubicBezTo>
                    <a:lnTo>
                      <a:pt x="0" y="17347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54041" name="Rectangle 57"/>
              <p:cNvSpPr>
                <a:spLocks noChangeArrowheads="1"/>
              </p:cNvSpPr>
              <p:nvPr/>
            </p:nvSpPr>
            <p:spPr bwMode="auto">
              <a:xfrm rot="-2951095">
                <a:off x="3488" y="2480"/>
                <a:ext cx="174" cy="54"/>
              </a:xfrm>
              <a:prstGeom prst="rect">
                <a:avLst/>
              </a:prstGeom>
              <a:solidFill>
                <a:srgbClr val="F8C7A6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54042" name="AutoShape 58"/>
              <p:cNvSpPr>
                <a:spLocks noChangeArrowheads="1"/>
              </p:cNvSpPr>
              <p:nvPr/>
            </p:nvSpPr>
            <p:spPr bwMode="auto">
              <a:xfrm rot="3678264">
                <a:off x="2074" y="1979"/>
                <a:ext cx="2406" cy="2164"/>
              </a:xfrm>
              <a:custGeom>
                <a:avLst/>
                <a:gdLst>
                  <a:gd name="G0" fmla="+- 7598 0 0"/>
                  <a:gd name="G1" fmla="+- -7335001 0 0"/>
                  <a:gd name="G2" fmla="+- 0 0 -7335001"/>
                  <a:gd name="T0" fmla="*/ 0 256 1"/>
                  <a:gd name="T1" fmla="*/ 180 256 1"/>
                  <a:gd name="G3" fmla="+- -7335001 T0 T1"/>
                  <a:gd name="T2" fmla="*/ 0 256 1"/>
                  <a:gd name="T3" fmla="*/ 90 256 1"/>
                  <a:gd name="G4" fmla="+- -7335001 T2 T3"/>
                  <a:gd name="G5" fmla="*/ G4 2 1"/>
                  <a:gd name="T4" fmla="*/ 90 256 1"/>
                  <a:gd name="T5" fmla="*/ 0 256 1"/>
                  <a:gd name="G6" fmla="+- -7335001 T4 T5"/>
                  <a:gd name="G7" fmla="*/ G6 2 1"/>
                  <a:gd name="G8" fmla="abs -7335001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7598"/>
                  <a:gd name="G18" fmla="*/ 7598 1 2"/>
                  <a:gd name="G19" fmla="+- G18 5400 0"/>
                  <a:gd name="G20" fmla="cos G19 -7335001"/>
                  <a:gd name="G21" fmla="sin G19 -7335001"/>
                  <a:gd name="G22" fmla="+- G20 10800 0"/>
                  <a:gd name="G23" fmla="+- G21 10800 0"/>
                  <a:gd name="G24" fmla="+- 10800 0 G20"/>
                  <a:gd name="G25" fmla="+- 7598 10800 0"/>
                  <a:gd name="G26" fmla="?: G9 G17 G25"/>
                  <a:gd name="G27" fmla="?: G9 0 21600"/>
                  <a:gd name="G28" fmla="cos 10800 -7335001"/>
                  <a:gd name="G29" fmla="sin 10800 -7335001"/>
                  <a:gd name="G30" fmla="sin 7598 -7335001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7335001 G34 0"/>
                  <a:gd name="G36" fmla="?: G6 G35 G31"/>
                  <a:gd name="G37" fmla="+- 21600 0 G36"/>
                  <a:gd name="G38" fmla="?: G4 0 G33"/>
                  <a:gd name="G39" fmla="?: -7335001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7365 w 21600"/>
                  <a:gd name="T15" fmla="*/ 2266 h 21600"/>
                  <a:gd name="T16" fmla="*/ 10800 w 21600"/>
                  <a:gd name="T17" fmla="*/ 3202 h 21600"/>
                  <a:gd name="T18" fmla="*/ 14235 w 21600"/>
                  <a:gd name="T19" fmla="*/ 2266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7963" y="3751"/>
                    </a:moveTo>
                    <a:cubicBezTo>
                      <a:pt x="8864" y="3388"/>
                      <a:pt x="9827" y="3201"/>
                      <a:pt x="10800" y="3202"/>
                    </a:cubicBezTo>
                    <a:cubicBezTo>
                      <a:pt x="11772" y="3202"/>
                      <a:pt x="12735" y="3388"/>
                      <a:pt x="13636" y="3751"/>
                    </a:cubicBezTo>
                    <a:lnTo>
                      <a:pt x="14832" y="781"/>
                    </a:lnTo>
                    <a:cubicBezTo>
                      <a:pt x="13550" y="265"/>
                      <a:pt x="12181" y="-1"/>
                      <a:pt x="10799" y="0"/>
                    </a:cubicBezTo>
                    <a:cubicBezTo>
                      <a:pt x="9418" y="0"/>
                      <a:pt x="8049" y="265"/>
                      <a:pt x="6767" y="781"/>
                    </a:cubicBezTo>
                    <a:close/>
                  </a:path>
                </a:pathLst>
              </a:custGeom>
              <a:solidFill>
                <a:srgbClr val="F8C7A6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54043" name="AutoShape 59"/>
              <p:cNvSpPr>
                <a:spLocks noChangeArrowheads="1"/>
              </p:cNvSpPr>
              <p:nvPr/>
            </p:nvSpPr>
            <p:spPr bwMode="auto">
              <a:xfrm rot="5400000">
                <a:off x="2375" y="2388"/>
                <a:ext cx="2249" cy="1616"/>
              </a:xfrm>
              <a:custGeom>
                <a:avLst/>
                <a:gdLst>
                  <a:gd name="G0" fmla="+- 7598 0 0"/>
                  <a:gd name="G1" fmla="+- -7335001 0 0"/>
                  <a:gd name="G2" fmla="+- 0 0 -7335001"/>
                  <a:gd name="T0" fmla="*/ 0 256 1"/>
                  <a:gd name="T1" fmla="*/ 180 256 1"/>
                  <a:gd name="G3" fmla="+- -7335001 T0 T1"/>
                  <a:gd name="T2" fmla="*/ 0 256 1"/>
                  <a:gd name="T3" fmla="*/ 90 256 1"/>
                  <a:gd name="G4" fmla="+- -7335001 T2 T3"/>
                  <a:gd name="G5" fmla="*/ G4 2 1"/>
                  <a:gd name="T4" fmla="*/ 90 256 1"/>
                  <a:gd name="T5" fmla="*/ 0 256 1"/>
                  <a:gd name="G6" fmla="+- -7335001 T4 T5"/>
                  <a:gd name="G7" fmla="*/ G6 2 1"/>
                  <a:gd name="G8" fmla="abs -7335001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7598"/>
                  <a:gd name="G18" fmla="*/ 7598 1 2"/>
                  <a:gd name="G19" fmla="+- G18 5400 0"/>
                  <a:gd name="G20" fmla="cos G19 -7335001"/>
                  <a:gd name="G21" fmla="sin G19 -7335001"/>
                  <a:gd name="G22" fmla="+- G20 10800 0"/>
                  <a:gd name="G23" fmla="+- G21 10800 0"/>
                  <a:gd name="G24" fmla="+- 10800 0 G20"/>
                  <a:gd name="G25" fmla="+- 7598 10800 0"/>
                  <a:gd name="G26" fmla="?: G9 G17 G25"/>
                  <a:gd name="G27" fmla="?: G9 0 21600"/>
                  <a:gd name="G28" fmla="cos 10800 -7335001"/>
                  <a:gd name="G29" fmla="sin 10800 -7335001"/>
                  <a:gd name="G30" fmla="sin 7598 -7335001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7335001 G34 0"/>
                  <a:gd name="G36" fmla="?: G6 G35 G31"/>
                  <a:gd name="G37" fmla="+- 21600 0 G36"/>
                  <a:gd name="G38" fmla="?: G4 0 G33"/>
                  <a:gd name="G39" fmla="?: -7335001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7365 w 21600"/>
                  <a:gd name="T15" fmla="*/ 2266 h 21600"/>
                  <a:gd name="T16" fmla="*/ 10800 w 21600"/>
                  <a:gd name="T17" fmla="*/ 3202 h 21600"/>
                  <a:gd name="T18" fmla="*/ 14235 w 21600"/>
                  <a:gd name="T19" fmla="*/ 2266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7963" y="3751"/>
                    </a:moveTo>
                    <a:cubicBezTo>
                      <a:pt x="8864" y="3388"/>
                      <a:pt x="9827" y="3201"/>
                      <a:pt x="10800" y="3202"/>
                    </a:cubicBezTo>
                    <a:cubicBezTo>
                      <a:pt x="11772" y="3202"/>
                      <a:pt x="12735" y="3388"/>
                      <a:pt x="13636" y="3751"/>
                    </a:cubicBezTo>
                    <a:lnTo>
                      <a:pt x="14832" y="781"/>
                    </a:lnTo>
                    <a:cubicBezTo>
                      <a:pt x="13550" y="265"/>
                      <a:pt x="12181" y="-1"/>
                      <a:pt x="10799" y="0"/>
                    </a:cubicBezTo>
                    <a:cubicBezTo>
                      <a:pt x="9418" y="0"/>
                      <a:pt x="8049" y="265"/>
                      <a:pt x="6767" y="781"/>
                    </a:cubicBezTo>
                    <a:close/>
                  </a:path>
                </a:pathLst>
              </a:custGeom>
              <a:solidFill>
                <a:srgbClr val="F8C7A6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54044" name="Rectangle 60"/>
              <p:cNvSpPr>
                <a:spLocks noChangeArrowheads="1"/>
              </p:cNvSpPr>
              <p:nvPr/>
            </p:nvSpPr>
            <p:spPr bwMode="auto">
              <a:xfrm rot="-1986641">
                <a:off x="3721" y="2177"/>
                <a:ext cx="672" cy="163"/>
              </a:xfrm>
              <a:prstGeom prst="rect">
                <a:avLst/>
              </a:prstGeom>
              <a:solidFill>
                <a:srgbClr val="F8C7A6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54045" name="Line 61"/>
              <p:cNvSpPr>
                <a:spLocks noChangeShapeType="1"/>
              </p:cNvSpPr>
              <p:nvPr/>
            </p:nvSpPr>
            <p:spPr bwMode="auto">
              <a:xfrm flipV="1">
                <a:off x="3696" y="2012"/>
                <a:ext cx="604" cy="4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54046" name="AutoShape 62"/>
              <p:cNvSpPr>
                <a:spLocks noChangeArrowheads="1"/>
              </p:cNvSpPr>
              <p:nvPr/>
            </p:nvSpPr>
            <p:spPr bwMode="auto">
              <a:xfrm rot="19576837" flipH="1">
                <a:off x="3696" y="3535"/>
                <a:ext cx="637" cy="201"/>
              </a:xfrm>
              <a:prstGeom prst="rtTriangle">
                <a:avLst/>
              </a:prstGeom>
              <a:solidFill>
                <a:srgbClr val="F8C7A6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54047" name="Line 63"/>
              <p:cNvSpPr>
                <a:spLocks noChangeShapeType="1"/>
              </p:cNvSpPr>
              <p:nvPr/>
            </p:nvSpPr>
            <p:spPr bwMode="auto">
              <a:xfrm flipV="1">
                <a:off x="3700" y="3538"/>
                <a:ext cx="643" cy="4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54048" name="AutoShape 64"/>
              <p:cNvSpPr>
                <a:spLocks noChangeArrowheads="1"/>
              </p:cNvSpPr>
              <p:nvPr/>
            </p:nvSpPr>
            <p:spPr bwMode="auto">
              <a:xfrm rot="18892305" flipH="1">
                <a:off x="3750" y="3635"/>
                <a:ext cx="394" cy="112"/>
              </a:xfrm>
              <a:prstGeom prst="rtTriangle">
                <a:avLst/>
              </a:prstGeom>
              <a:solidFill>
                <a:srgbClr val="F8C7A6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54049" name="AutoShape 65"/>
              <p:cNvSpPr>
                <a:spLocks noChangeArrowheads="1"/>
              </p:cNvSpPr>
              <p:nvPr/>
            </p:nvSpPr>
            <p:spPr bwMode="auto">
              <a:xfrm rot="18343118" flipH="1">
                <a:off x="3796" y="3526"/>
                <a:ext cx="394" cy="111"/>
              </a:xfrm>
              <a:prstGeom prst="rtTriangle">
                <a:avLst/>
              </a:prstGeom>
              <a:solidFill>
                <a:srgbClr val="F8C7A6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54050" name="AutoShape 66"/>
              <p:cNvSpPr>
                <a:spLocks noChangeArrowheads="1"/>
              </p:cNvSpPr>
              <p:nvPr/>
            </p:nvSpPr>
            <p:spPr bwMode="auto">
              <a:xfrm rot="-1848406">
                <a:off x="3729" y="2362"/>
                <a:ext cx="178" cy="97"/>
              </a:xfrm>
              <a:custGeom>
                <a:avLst/>
                <a:gdLst>
                  <a:gd name="G0" fmla="+- 3752 0 0"/>
                  <a:gd name="G1" fmla="+- 21600 0 3752"/>
                  <a:gd name="G2" fmla="*/ 3752 1 2"/>
                  <a:gd name="G3" fmla="+- 21600 0 G2"/>
                  <a:gd name="G4" fmla="+/ 3752 21600 2"/>
                  <a:gd name="G5" fmla="+/ G1 0 2"/>
                  <a:gd name="G6" fmla="*/ 21600 21600 3752"/>
                  <a:gd name="G7" fmla="*/ G6 1 2"/>
                  <a:gd name="G8" fmla="+- 21600 0 G7"/>
                  <a:gd name="G9" fmla="*/ 21600 1 2"/>
                  <a:gd name="G10" fmla="+- 3752 0 G9"/>
                  <a:gd name="G11" fmla="?: G10 G8 0"/>
                  <a:gd name="G12" fmla="?: G10 G7 21600"/>
                  <a:gd name="T0" fmla="*/ 19724 w 21600"/>
                  <a:gd name="T1" fmla="*/ 10800 h 21600"/>
                  <a:gd name="T2" fmla="*/ 10800 w 21600"/>
                  <a:gd name="T3" fmla="*/ 21600 h 21600"/>
                  <a:gd name="T4" fmla="*/ 1876 w 21600"/>
                  <a:gd name="T5" fmla="*/ 10800 h 21600"/>
                  <a:gd name="T6" fmla="*/ 10800 w 21600"/>
                  <a:gd name="T7" fmla="*/ 0 h 21600"/>
                  <a:gd name="T8" fmla="*/ 3676 w 21600"/>
                  <a:gd name="T9" fmla="*/ 3676 h 21600"/>
                  <a:gd name="T10" fmla="*/ 17924 w 21600"/>
                  <a:gd name="T11" fmla="*/ 17924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752" y="21600"/>
                    </a:lnTo>
                    <a:lnTo>
                      <a:pt x="1784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8C7A6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54051" name="Line 67"/>
              <p:cNvSpPr>
                <a:spLocks noChangeShapeType="1"/>
              </p:cNvSpPr>
              <p:nvPr/>
            </p:nvSpPr>
            <p:spPr bwMode="auto">
              <a:xfrm>
                <a:off x="3392" y="2512"/>
                <a:ext cx="155" cy="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54052" name="Line 68"/>
              <p:cNvSpPr>
                <a:spLocks noChangeShapeType="1"/>
              </p:cNvSpPr>
              <p:nvPr/>
            </p:nvSpPr>
            <p:spPr bwMode="auto">
              <a:xfrm flipV="1">
                <a:off x="3544" y="2421"/>
                <a:ext cx="160" cy="1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54053" name="AutoShape 69"/>
              <p:cNvSpPr>
                <a:spLocks noChangeArrowheads="1"/>
              </p:cNvSpPr>
              <p:nvPr/>
            </p:nvSpPr>
            <p:spPr bwMode="auto">
              <a:xfrm rot="-2153951">
                <a:off x="3055" y="3595"/>
                <a:ext cx="140" cy="117"/>
              </a:xfrm>
              <a:prstGeom prst="rtTriangle">
                <a:avLst/>
              </a:prstGeom>
              <a:solidFill>
                <a:srgbClr val="F8C7A6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54054" name="AutoShape 70"/>
              <p:cNvSpPr>
                <a:spLocks noChangeArrowheads="1"/>
              </p:cNvSpPr>
              <p:nvPr/>
            </p:nvSpPr>
            <p:spPr bwMode="auto">
              <a:xfrm rot="19408951" flipH="1">
                <a:off x="2843" y="3707"/>
                <a:ext cx="251" cy="117"/>
              </a:xfrm>
              <a:prstGeom prst="rtTriangle">
                <a:avLst/>
              </a:prstGeom>
              <a:solidFill>
                <a:srgbClr val="F8C7A6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54055" name="Line 71"/>
              <p:cNvSpPr>
                <a:spLocks noChangeShapeType="1"/>
              </p:cNvSpPr>
              <p:nvPr/>
            </p:nvSpPr>
            <p:spPr bwMode="auto">
              <a:xfrm flipV="1">
                <a:off x="2903" y="3652"/>
                <a:ext cx="325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54056" name="AutoShape 72"/>
              <p:cNvSpPr>
                <a:spLocks noChangeArrowheads="1"/>
              </p:cNvSpPr>
              <p:nvPr/>
            </p:nvSpPr>
            <p:spPr bwMode="auto">
              <a:xfrm rot="8048969">
                <a:off x="2573" y="3894"/>
                <a:ext cx="238" cy="48"/>
              </a:xfrm>
              <a:prstGeom prst="rtTriangle">
                <a:avLst/>
              </a:prstGeom>
              <a:solidFill>
                <a:srgbClr val="F8C7A6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54057" name="Line 73"/>
              <p:cNvSpPr>
                <a:spLocks noChangeShapeType="1"/>
              </p:cNvSpPr>
              <p:nvPr/>
            </p:nvSpPr>
            <p:spPr bwMode="auto">
              <a:xfrm flipV="1">
                <a:off x="2584" y="3856"/>
                <a:ext cx="207" cy="1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54058" name="Line 74"/>
              <p:cNvSpPr>
                <a:spLocks noChangeShapeType="1"/>
              </p:cNvSpPr>
              <p:nvPr/>
            </p:nvSpPr>
            <p:spPr bwMode="auto">
              <a:xfrm>
                <a:off x="3657" y="2291"/>
                <a:ext cx="42" cy="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54059" name="Line 75"/>
              <p:cNvSpPr>
                <a:spLocks noChangeShapeType="1"/>
              </p:cNvSpPr>
              <p:nvPr/>
            </p:nvSpPr>
            <p:spPr bwMode="auto">
              <a:xfrm flipH="1">
                <a:off x="3270" y="2505"/>
                <a:ext cx="123" cy="2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sp>
          <p:nvSpPr>
            <p:cNvPr id="554060" name="AutoShape 76"/>
            <p:cNvSpPr>
              <a:spLocks noChangeArrowheads="1"/>
            </p:cNvSpPr>
            <p:nvPr/>
          </p:nvSpPr>
          <p:spPr bwMode="auto">
            <a:xfrm rot="8902329" flipH="1" flipV="1">
              <a:off x="5057" y="2634"/>
              <a:ext cx="339" cy="154"/>
            </a:xfrm>
            <a:prstGeom prst="rightArrow">
              <a:avLst>
                <a:gd name="adj1" fmla="val 48139"/>
                <a:gd name="adj2" fmla="val 89683"/>
              </a:avLst>
            </a:prstGeom>
            <a:solidFill>
              <a:srgbClr val="FE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554061" name="Text Box 77"/>
            <p:cNvSpPr txBox="1">
              <a:spLocks noChangeArrowheads="1"/>
            </p:cNvSpPr>
            <p:nvPr/>
          </p:nvSpPr>
          <p:spPr bwMode="auto">
            <a:xfrm>
              <a:off x="5119" y="2852"/>
              <a:ext cx="158" cy="2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b="1">
                  <a:solidFill>
                    <a:srgbClr val="FE0000"/>
                  </a:solidFill>
                  <a:latin typeface="Times New Roman" pitchFamily="18" charset="0"/>
                  <a:ea typeface="+mn-ea"/>
                </a:rPr>
                <a:t>I</a:t>
              </a:r>
              <a:endParaRPr lang="en-US" sz="1800" b="1">
                <a:solidFill>
                  <a:srgbClr val="FE0000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554062" name="AutoShape 78"/>
            <p:cNvSpPr>
              <a:spLocks noChangeArrowheads="1"/>
            </p:cNvSpPr>
            <p:nvPr/>
          </p:nvSpPr>
          <p:spPr bwMode="auto">
            <a:xfrm rot="-2003319" flipH="1" flipV="1">
              <a:off x="3829" y="2420"/>
              <a:ext cx="281" cy="155"/>
            </a:xfrm>
            <a:prstGeom prst="rightArrow">
              <a:avLst>
                <a:gd name="adj1" fmla="val 33806"/>
                <a:gd name="adj2" fmla="val 54102"/>
              </a:avLst>
            </a:prstGeom>
            <a:solidFill>
              <a:srgbClr val="FE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554063" name="Text Box 79"/>
            <p:cNvSpPr txBox="1">
              <a:spLocks noChangeArrowheads="1"/>
            </p:cNvSpPr>
            <p:nvPr/>
          </p:nvSpPr>
          <p:spPr bwMode="auto">
            <a:xfrm>
              <a:off x="4159" y="2406"/>
              <a:ext cx="178" cy="2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b="1">
                  <a:solidFill>
                    <a:srgbClr val="FE0000"/>
                  </a:solidFill>
                  <a:latin typeface="Times New Roman" pitchFamily="18" charset="0"/>
                  <a:ea typeface="+mn-ea"/>
                </a:rPr>
                <a:t>I</a:t>
              </a:r>
              <a:endParaRPr lang="en-US" sz="1800" b="1">
                <a:solidFill>
                  <a:srgbClr val="FE0000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554064" name="AutoShape 80"/>
            <p:cNvSpPr>
              <a:spLocks noChangeArrowheads="1"/>
            </p:cNvSpPr>
            <p:nvPr/>
          </p:nvSpPr>
          <p:spPr bwMode="auto">
            <a:xfrm>
              <a:off x="4063" y="2953"/>
              <a:ext cx="197" cy="273"/>
            </a:xfrm>
            <a:prstGeom prst="upArrow">
              <a:avLst>
                <a:gd name="adj1" fmla="val 50000"/>
                <a:gd name="adj2" fmla="val 34645"/>
              </a:avLst>
            </a:prstGeom>
            <a:solidFill>
              <a:srgbClr val="6F6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554065" name="Text Box 81"/>
            <p:cNvSpPr txBox="1">
              <a:spLocks noChangeArrowheads="1"/>
            </p:cNvSpPr>
            <p:nvPr/>
          </p:nvSpPr>
          <p:spPr bwMode="auto">
            <a:xfrm>
              <a:off x="4072" y="3272"/>
              <a:ext cx="212" cy="23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b="1">
                  <a:solidFill>
                    <a:srgbClr val="6F6FFF"/>
                  </a:solidFill>
                  <a:latin typeface="Times New Roman" pitchFamily="18" charset="0"/>
                  <a:ea typeface="+mn-ea"/>
                </a:rPr>
                <a:t>B</a:t>
              </a:r>
              <a:endParaRPr lang="en-US" sz="1800" b="1">
                <a:solidFill>
                  <a:srgbClr val="6F6FFF"/>
                </a:solidFill>
                <a:latin typeface="Times New Roman" pitchFamily="18" charset="0"/>
                <a:ea typeface="+mn-ea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6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4" descr="magnetic-fie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26" y="2300695"/>
            <a:ext cx="6282354" cy="441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51271" y="11758"/>
            <a:ext cx="8229600" cy="226934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008000"/>
                </a:solidFill>
              </a:rPr>
              <a:t>Number of dipoles		1232</a:t>
            </a:r>
          </a:p>
          <a:p>
            <a:r>
              <a:rPr lang="en-GB" dirty="0" smtClean="0">
                <a:solidFill>
                  <a:srgbClr val="008000"/>
                </a:solidFill>
              </a:rPr>
              <a:t>Dipole field at 450 </a:t>
            </a:r>
            <a:r>
              <a:rPr lang="en-GB" dirty="0" err="1" smtClean="0">
                <a:solidFill>
                  <a:srgbClr val="008000"/>
                </a:solidFill>
              </a:rPr>
              <a:t>GeV</a:t>
            </a:r>
            <a:r>
              <a:rPr lang="en-GB" dirty="0" smtClean="0">
                <a:solidFill>
                  <a:srgbClr val="008000"/>
                </a:solidFill>
              </a:rPr>
              <a:t>        	0.535 T</a:t>
            </a:r>
          </a:p>
          <a:p>
            <a:r>
              <a:rPr lang="en-GB" dirty="0" smtClean="0">
                <a:solidFill>
                  <a:srgbClr val="008000"/>
                </a:solidFill>
              </a:rPr>
              <a:t>Dipole field at 7 </a:t>
            </a:r>
            <a:r>
              <a:rPr lang="en-GB" dirty="0" err="1" smtClean="0">
                <a:solidFill>
                  <a:srgbClr val="008000"/>
                </a:solidFill>
              </a:rPr>
              <a:t>TeV</a:t>
            </a:r>
            <a:r>
              <a:rPr lang="en-GB" dirty="0" smtClean="0">
                <a:solidFill>
                  <a:srgbClr val="008000"/>
                </a:solidFill>
              </a:rPr>
              <a:t>           	8.33 T</a:t>
            </a:r>
          </a:p>
          <a:p>
            <a:r>
              <a:rPr lang="en-GB" dirty="0" smtClean="0">
                <a:solidFill>
                  <a:srgbClr val="008000"/>
                </a:solidFill>
              </a:rPr>
              <a:t>Bending radius 			2803.95 m</a:t>
            </a:r>
          </a:p>
          <a:p>
            <a:r>
              <a:rPr lang="en-GB" dirty="0" smtClean="0">
                <a:solidFill>
                  <a:srgbClr val="008000"/>
                </a:solidFill>
              </a:rPr>
              <a:t>Main Dipole Length  		14.3 m</a:t>
            </a: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0047" y="4179730"/>
            <a:ext cx="24851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Horizontal force </a:t>
            </a:r>
            <a:r>
              <a:rPr lang="en-US" dirty="0" smtClean="0"/>
              <a:t>component per quadrant (nominal field) 1.7 MN</a:t>
            </a:r>
            <a:r>
              <a:rPr lang="en-US" dirty="0"/>
              <a:t>/m</a:t>
            </a:r>
          </a:p>
          <a:p>
            <a:endParaRPr lang="en-US" dirty="0" smtClean="0"/>
          </a:p>
          <a:p>
            <a:r>
              <a:rPr lang="en-US" dirty="0" smtClean="0"/>
              <a:t>Force tends </a:t>
            </a:r>
            <a:r>
              <a:rPr lang="en-US" dirty="0"/>
              <a:t>to “open” the </a:t>
            </a:r>
            <a:r>
              <a:rPr lang="en-US" dirty="0" smtClean="0"/>
              <a:t>magnet, hence the </a:t>
            </a:r>
            <a:r>
              <a:rPr lang="en-US" dirty="0"/>
              <a:t>Austenitic steel </a:t>
            </a:r>
            <a:r>
              <a:rPr lang="en-US" dirty="0" smtClean="0"/>
              <a:t>collars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862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4261642"/>
            <a:ext cx="9144000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236" y="4267200"/>
            <a:ext cx="524164" cy="304800"/>
            <a:chOff x="9236" y="4267200"/>
            <a:chExt cx="524164" cy="304800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5334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9236" y="4267200"/>
              <a:ext cx="4919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1984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67600" y="4572000"/>
            <a:ext cx="1676400" cy="2295236"/>
            <a:chOff x="7467600" y="4572000"/>
            <a:chExt cx="1676400" cy="2295236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8153400" y="4572000"/>
              <a:ext cx="1957" cy="3810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7467600" y="6374793"/>
              <a:ext cx="16764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September 19, 2008</a:t>
              </a:r>
              <a:r>
                <a:rPr lang="en-US" sz="1200" dirty="0" smtClean="0">
                  <a:solidFill>
                    <a:srgbClr val="FF0000"/>
                  </a:solidFill>
                </a:rPr>
                <a:t> </a:t>
              </a:r>
              <a:br>
                <a:rPr lang="en-US" sz="1200" dirty="0" smtClean="0">
                  <a:solidFill>
                    <a:srgbClr val="FF0000"/>
                  </a:solidFill>
                </a:rPr>
              </a:br>
              <a:endParaRPr lang="en-US" sz="1200" dirty="0">
                <a:solidFill>
                  <a:srgbClr val="FF0000"/>
                </a:solidFill>
              </a:endParaRPr>
            </a:p>
          </p:txBody>
        </p:sp>
        <p:pic>
          <p:nvPicPr>
            <p:cNvPr id="7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5029200"/>
              <a:ext cx="1070713" cy="143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4" name="Group 103"/>
          <p:cNvGrpSpPr/>
          <p:nvPr/>
        </p:nvGrpSpPr>
        <p:grpSpPr>
          <a:xfrm>
            <a:off x="533400" y="4267200"/>
            <a:ext cx="524164" cy="304800"/>
            <a:chOff x="9236" y="4267200"/>
            <a:chExt cx="524164" cy="304800"/>
          </a:xfrm>
        </p:grpSpPr>
        <p:cxnSp>
          <p:nvCxnSpPr>
            <p:cNvPr id="105" name="Straight Connector 104"/>
            <p:cNvCxnSpPr/>
            <p:nvPr/>
          </p:nvCxnSpPr>
          <p:spPr>
            <a:xfrm>
              <a:off x="5334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>
              <a:off x="9236" y="4267200"/>
              <a:ext cx="4919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66800" y="4267200"/>
            <a:ext cx="381000" cy="304800"/>
            <a:chOff x="1066800" y="4267200"/>
            <a:chExt cx="381000" cy="304800"/>
          </a:xfrm>
        </p:grpSpPr>
        <p:cxnSp>
          <p:nvCxnSpPr>
            <p:cNvPr id="111" name="Straight Connector 110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90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1447800" y="4267200"/>
            <a:ext cx="381000" cy="304800"/>
            <a:chOff x="1066800" y="4267200"/>
            <a:chExt cx="381000" cy="304800"/>
          </a:xfrm>
        </p:grpSpPr>
        <p:cxnSp>
          <p:nvCxnSpPr>
            <p:cNvPr id="129" name="Straight Connector 128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91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3733800" y="4267200"/>
            <a:ext cx="381000" cy="304800"/>
            <a:chOff x="1066800" y="4267200"/>
            <a:chExt cx="381000" cy="304800"/>
          </a:xfrm>
        </p:grpSpPr>
        <p:cxnSp>
          <p:nvCxnSpPr>
            <p:cNvPr id="132" name="Straight Connector 131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97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2971800" y="4267200"/>
            <a:ext cx="381000" cy="304800"/>
            <a:chOff x="1066800" y="4267200"/>
            <a:chExt cx="381000" cy="304800"/>
          </a:xfrm>
        </p:grpSpPr>
        <p:cxnSp>
          <p:nvCxnSpPr>
            <p:cNvPr id="135" name="Straight Connector 134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95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3352800" y="4267200"/>
            <a:ext cx="381000" cy="304800"/>
            <a:chOff x="1066800" y="4267200"/>
            <a:chExt cx="381000" cy="304800"/>
          </a:xfrm>
        </p:grpSpPr>
        <p:cxnSp>
          <p:nvCxnSpPr>
            <p:cNvPr id="138" name="Straight Connector 137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96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2590800" y="4267200"/>
            <a:ext cx="381000" cy="304800"/>
            <a:chOff x="1066800" y="4267200"/>
            <a:chExt cx="381000" cy="304800"/>
          </a:xfrm>
        </p:grpSpPr>
        <p:cxnSp>
          <p:nvCxnSpPr>
            <p:cNvPr id="144" name="Straight Connector 143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94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1828800" y="4267200"/>
            <a:ext cx="381000" cy="304800"/>
            <a:chOff x="1066800" y="4267200"/>
            <a:chExt cx="381000" cy="304800"/>
          </a:xfrm>
        </p:grpSpPr>
        <p:cxnSp>
          <p:nvCxnSpPr>
            <p:cNvPr id="147" name="Straight Connector 146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92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2209800" y="4267200"/>
            <a:ext cx="381000" cy="304800"/>
            <a:chOff x="1066800" y="4267200"/>
            <a:chExt cx="381000" cy="304800"/>
          </a:xfrm>
        </p:grpSpPr>
        <p:cxnSp>
          <p:nvCxnSpPr>
            <p:cNvPr id="150" name="Straight Connector 149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93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4114800" y="4267200"/>
            <a:ext cx="381000" cy="304800"/>
            <a:chOff x="1066800" y="4267200"/>
            <a:chExt cx="381000" cy="304800"/>
          </a:xfrm>
        </p:grpSpPr>
        <p:cxnSp>
          <p:nvCxnSpPr>
            <p:cNvPr id="153" name="Straight Connector 152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98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4495800" y="4267200"/>
            <a:ext cx="381000" cy="304800"/>
            <a:chOff x="1066800" y="4267200"/>
            <a:chExt cx="381000" cy="304800"/>
          </a:xfrm>
        </p:grpSpPr>
        <p:cxnSp>
          <p:nvCxnSpPr>
            <p:cNvPr id="156" name="Straight Connector 155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156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99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6781800" y="4267200"/>
            <a:ext cx="381000" cy="304800"/>
            <a:chOff x="1066800" y="4267200"/>
            <a:chExt cx="381000" cy="304800"/>
          </a:xfrm>
        </p:grpSpPr>
        <p:cxnSp>
          <p:nvCxnSpPr>
            <p:cNvPr id="159" name="Straight Connector 158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05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6019800" y="4267200"/>
            <a:ext cx="381000" cy="304800"/>
            <a:chOff x="1066800" y="4267200"/>
            <a:chExt cx="381000" cy="304800"/>
          </a:xfrm>
        </p:grpSpPr>
        <p:cxnSp>
          <p:nvCxnSpPr>
            <p:cNvPr id="162" name="Straight Connector 161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Box 162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03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6400800" y="4267200"/>
            <a:ext cx="381000" cy="304800"/>
            <a:chOff x="1066800" y="4267200"/>
            <a:chExt cx="381000" cy="304800"/>
          </a:xfrm>
        </p:grpSpPr>
        <p:cxnSp>
          <p:nvCxnSpPr>
            <p:cNvPr id="165" name="Straight Connector 164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Box 165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04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5638800" y="4267200"/>
            <a:ext cx="381000" cy="304800"/>
            <a:chOff x="1066800" y="4267200"/>
            <a:chExt cx="381000" cy="304800"/>
          </a:xfrm>
        </p:grpSpPr>
        <p:cxnSp>
          <p:nvCxnSpPr>
            <p:cNvPr id="168" name="Straight Connector 167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Box 168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02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4876800" y="4267200"/>
            <a:ext cx="381000" cy="304800"/>
            <a:chOff x="1066800" y="4267200"/>
            <a:chExt cx="381000" cy="304800"/>
          </a:xfrm>
        </p:grpSpPr>
        <p:cxnSp>
          <p:nvCxnSpPr>
            <p:cNvPr id="171" name="Straight Connector 170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TextBox 171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0</a:t>
              </a:r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0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5257800" y="4267200"/>
            <a:ext cx="381000" cy="304800"/>
            <a:chOff x="1066800" y="4267200"/>
            <a:chExt cx="381000" cy="304800"/>
          </a:xfrm>
        </p:grpSpPr>
        <p:cxnSp>
          <p:nvCxnSpPr>
            <p:cNvPr id="174" name="Straight Connector 173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Box 174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01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7162800" y="4267200"/>
            <a:ext cx="381000" cy="304800"/>
            <a:chOff x="1066800" y="4267200"/>
            <a:chExt cx="381000" cy="304800"/>
          </a:xfrm>
        </p:grpSpPr>
        <p:cxnSp>
          <p:nvCxnSpPr>
            <p:cNvPr id="177" name="Straight Connector 176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TextBox 177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06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7543800" y="4267200"/>
            <a:ext cx="381000" cy="304800"/>
            <a:chOff x="1066800" y="4267200"/>
            <a:chExt cx="381000" cy="304800"/>
          </a:xfrm>
        </p:grpSpPr>
        <p:cxnSp>
          <p:nvCxnSpPr>
            <p:cNvPr id="180" name="Straight Connector 179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TextBox 180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07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8686800" y="4267200"/>
            <a:ext cx="381000" cy="304800"/>
            <a:chOff x="1066800" y="4267200"/>
            <a:chExt cx="381000" cy="304800"/>
          </a:xfrm>
        </p:grpSpPr>
        <p:cxnSp>
          <p:nvCxnSpPr>
            <p:cNvPr id="192" name="Straight Connector 191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TextBox 192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10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7924800" y="4267200"/>
            <a:ext cx="381000" cy="304800"/>
            <a:chOff x="1066800" y="4267200"/>
            <a:chExt cx="381000" cy="304800"/>
          </a:xfrm>
        </p:grpSpPr>
        <p:cxnSp>
          <p:nvCxnSpPr>
            <p:cNvPr id="195" name="Straight Connector 194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TextBox 195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08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97" name="Group 196"/>
          <p:cNvGrpSpPr/>
          <p:nvPr/>
        </p:nvGrpSpPr>
        <p:grpSpPr>
          <a:xfrm>
            <a:off x="8305800" y="4267200"/>
            <a:ext cx="381000" cy="304800"/>
            <a:chOff x="1066800" y="4267200"/>
            <a:chExt cx="381000" cy="304800"/>
          </a:xfrm>
        </p:grpSpPr>
        <p:cxnSp>
          <p:nvCxnSpPr>
            <p:cNvPr id="198" name="Straight Connector 197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TextBox 198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85000"/>
                    </a:schemeClr>
                  </a:solidFill>
                </a:rPr>
                <a:t>09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772400" y="1600200"/>
            <a:ext cx="1219200" cy="2671375"/>
            <a:chOff x="7772400" y="1600200"/>
            <a:chExt cx="1219200" cy="2671375"/>
          </a:xfrm>
        </p:grpSpPr>
        <p:sp>
          <p:nvSpPr>
            <p:cNvPr id="38" name="TextBox 37"/>
            <p:cNvSpPr txBox="1"/>
            <p:nvPr/>
          </p:nvSpPr>
          <p:spPr>
            <a:xfrm>
              <a:off x="7772400" y="1600200"/>
              <a:ext cx="12192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A</a:t>
              </a:r>
              <a:r>
                <a:rPr lang="en-US" sz="1100" b="1" dirty="0" smtClean="0"/>
                <a:t>pril 2008</a:t>
              </a:r>
            </a:p>
            <a:p>
              <a:r>
                <a:rPr lang="en-US" sz="1000" dirty="0"/>
                <a:t>L</a:t>
              </a:r>
              <a:r>
                <a:rPr lang="en-US" sz="1000" dirty="0" smtClean="0"/>
                <a:t>ast dipole down</a:t>
              </a:r>
              <a:endParaRPr lang="en-US" sz="1000" dirty="0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8001000" y="3657600"/>
              <a:ext cx="0" cy="6139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2400" y="2057400"/>
              <a:ext cx="1163372" cy="15494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685800" y="4572000"/>
            <a:ext cx="2057400" cy="2228850"/>
            <a:chOff x="685800" y="4572000"/>
            <a:chExt cx="2057400" cy="2228850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1676400" y="4572000"/>
              <a:ext cx="0" cy="3048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685800" y="4953000"/>
              <a:ext cx="2057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F</a:t>
              </a:r>
              <a:r>
                <a:rPr lang="en-US" sz="1100" b="1" dirty="0" smtClean="0"/>
                <a:t>irst set of twin 1 m prototypes </a:t>
              </a:r>
            </a:p>
            <a:p>
              <a:r>
                <a:rPr lang="en-US" sz="1100" dirty="0" smtClean="0"/>
                <a:t>Over 9 T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0" y="5410200"/>
              <a:ext cx="1905000" cy="139065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524000" y="3733800"/>
            <a:ext cx="990600" cy="533400"/>
            <a:chOff x="1524000" y="3733800"/>
            <a:chExt cx="990600" cy="533400"/>
          </a:xfrm>
        </p:grpSpPr>
        <p:sp>
          <p:nvSpPr>
            <p:cNvPr id="202" name="TextBox 201"/>
            <p:cNvSpPr txBox="1"/>
            <p:nvPr/>
          </p:nvSpPr>
          <p:spPr>
            <a:xfrm>
              <a:off x="1524000" y="3733800"/>
              <a:ext cx="990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SSC cancelled</a:t>
              </a:r>
              <a:endParaRPr lang="en-US" sz="1000" dirty="0" smtClean="0"/>
            </a:p>
          </p:txBody>
        </p:sp>
        <p:cxnSp>
          <p:nvCxnSpPr>
            <p:cNvPr id="203" name="Straight Connector 202"/>
            <p:cNvCxnSpPr/>
            <p:nvPr/>
          </p:nvCxnSpPr>
          <p:spPr>
            <a:xfrm>
              <a:off x="2438400" y="4038600"/>
              <a:ext cx="0" cy="2286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5257800" y="76200"/>
            <a:ext cx="2362200" cy="4195375"/>
            <a:chOff x="5257800" y="76200"/>
            <a:chExt cx="2362200" cy="419537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4000" y="381000"/>
              <a:ext cx="2286000" cy="1714500"/>
            </a:xfrm>
            <a:prstGeom prst="rect">
              <a:avLst/>
            </a:prstGeom>
          </p:spPr>
        </p:pic>
        <p:sp>
          <p:nvSpPr>
            <p:cNvPr id="201" name="TextBox 200"/>
            <p:cNvSpPr txBox="1"/>
            <p:nvPr/>
          </p:nvSpPr>
          <p:spPr>
            <a:xfrm>
              <a:off x="5257800" y="76200"/>
              <a:ext cx="1905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June 2007</a:t>
              </a:r>
              <a:r>
                <a:rPr lang="en-US" sz="1100" b="1" dirty="0"/>
                <a:t> </a:t>
              </a:r>
              <a:r>
                <a:rPr lang="en-US" sz="1000" dirty="0" smtClean="0"/>
                <a:t>First sector cold</a:t>
              </a:r>
              <a:endParaRPr lang="en-US" sz="1000" dirty="0"/>
            </a:p>
          </p:txBody>
        </p:sp>
        <p:cxnSp>
          <p:nvCxnSpPr>
            <p:cNvPr id="205" name="Straight Connector 204"/>
            <p:cNvCxnSpPr/>
            <p:nvPr/>
          </p:nvCxnSpPr>
          <p:spPr>
            <a:xfrm>
              <a:off x="7620000" y="2209800"/>
              <a:ext cx="0" cy="20617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733800" y="4544199"/>
            <a:ext cx="2095500" cy="2230623"/>
            <a:chOff x="3733800" y="4544199"/>
            <a:chExt cx="2095500" cy="223062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33800" y="4876800"/>
              <a:ext cx="1727200" cy="1898022"/>
            </a:xfrm>
            <a:prstGeom prst="rect">
              <a:avLst/>
            </a:prstGeom>
          </p:spPr>
        </p:pic>
        <p:sp>
          <p:nvSpPr>
            <p:cNvPr id="204" name="TextBox 203"/>
            <p:cNvSpPr txBox="1"/>
            <p:nvPr/>
          </p:nvSpPr>
          <p:spPr>
            <a:xfrm>
              <a:off x="3733800" y="4648200"/>
              <a:ext cx="1524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2002 String 2</a:t>
              </a:r>
            </a:p>
          </p:txBody>
        </p:sp>
        <p:cxnSp>
          <p:nvCxnSpPr>
            <p:cNvPr id="207" name="Straight Connector 206"/>
            <p:cNvCxnSpPr>
              <a:stCxn id="169" idx="2"/>
              <a:endCxn id="204" idx="3"/>
            </p:cNvCxnSpPr>
            <p:nvPr/>
          </p:nvCxnSpPr>
          <p:spPr>
            <a:xfrm flipH="1">
              <a:off x="5257800" y="4544199"/>
              <a:ext cx="571500" cy="234806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715000" y="4572000"/>
            <a:ext cx="1708150" cy="1976120"/>
            <a:chOff x="5715000" y="4572000"/>
            <a:chExt cx="1708150" cy="197612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5000" y="5181600"/>
              <a:ext cx="1708150" cy="1366520"/>
            </a:xfrm>
            <a:prstGeom prst="rect">
              <a:avLst/>
            </a:prstGeom>
          </p:spPr>
        </p:pic>
        <p:sp>
          <p:nvSpPr>
            <p:cNvPr id="200" name="TextBox 199"/>
            <p:cNvSpPr txBox="1"/>
            <p:nvPr/>
          </p:nvSpPr>
          <p:spPr>
            <a:xfrm>
              <a:off x="5715000" y="4724400"/>
              <a:ext cx="167329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November 2006</a:t>
              </a:r>
            </a:p>
            <a:p>
              <a:r>
                <a:rPr lang="en-US" sz="1000" dirty="0" smtClean="0"/>
                <a:t>1232 delivered</a:t>
              </a:r>
              <a:endParaRPr lang="en-US" sz="1000" dirty="0"/>
            </a:p>
          </p:txBody>
        </p:sp>
        <p:cxnSp>
          <p:nvCxnSpPr>
            <p:cNvPr id="210" name="Straight Connector 209"/>
            <p:cNvCxnSpPr/>
            <p:nvPr/>
          </p:nvCxnSpPr>
          <p:spPr>
            <a:xfrm>
              <a:off x="7315200" y="4572000"/>
              <a:ext cx="0" cy="5334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3" name="TextBox 212"/>
          <p:cNvSpPr txBox="1"/>
          <p:nvPr/>
        </p:nvSpPr>
        <p:spPr>
          <a:xfrm>
            <a:off x="4114800" y="3962400"/>
            <a:ext cx="152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Main contracts signed</a:t>
            </a:r>
            <a:endParaRPr lang="en-US" sz="1000" dirty="0"/>
          </a:p>
        </p:txBody>
      </p:sp>
      <p:grpSp>
        <p:nvGrpSpPr>
          <p:cNvPr id="2" name="Group 1"/>
          <p:cNvGrpSpPr/>
          <p:nvPr/>
        </p:nvGrpSpPr>
        <p:grpSpPr>
          <a:xfrm>
            <a:off x="2286000" y="0"/>
            <a:ext cx="2590800" cy="4271575"/>
            <a:chOff x="2286000" y="0"/>
            <a:chExt cx="2590800" cy="4271575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2743200" y="3810000"/>
              <a:ext cx="0" cy="4615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2286000" y="3124200"/>
              <a:ext cx="114300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1994 project approved by council (1-in-2)</a:t>
              </a:r>
              <a:endParaRPr lang="en-US" sz="1000" dirty="0" smtClean="0"/>
            </a:p>
            <a:p>
              <a:endParaRPr lang="en-US" sz="10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62200" y="2057400"/>
              <a:ext cx="1616364" cy="1066800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62200" y="381000"/>
              <a:ext cx="2406861" cy="1562100"/>
            </a:xfrm>
            <a:prstGeom prst="rect">
              <a:avLst/>
            </a:prstGeom>
          </p:spPr>
        </p:pic>
        <p:sp>
          <p:nvSpPr>
            <p:cNvPr id="216" name="TextBox 215"/>
            <p:cNvSpPr txBox="1"/>
            <p:nvPr/>
          </p:nvSpPr>
          <p:spPr>
            <a:xfrm>
              <a:off x="2286000" y="0"/>
              <a:ext cx="2590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June 1994</a:t>
              </a:r>
              <a:br>
                <a:rPr lang="en-US" sz="1100" b="1" dirty="0" smtClean="0"/>
              </a:br>
              <a:r>
                <a:rPr lang="en-US" sz="1100" b="1" dirty="0" smtClean="0"/>
                <a:t>first full scale prototype dipole</a:t>
              </a:r>
              <a:endParaRPr lang="en-US" sz="11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0" y="533400"/>
            <a:ext cx="2286000" cy="3732616"/>
            <a:chOff x="0" y="533400"/>
            <a:chExt cx="2286000" cy="3732616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381000" y="3124200"/>
              <a:ext cx="0" cy="1141816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 descr="Screen shot 2011-11-09 at 8.21.14 P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92921"/>
              <a:ext cx="2286000" cy="2153479"/>
            </a:xfrm>
            <a:prstGeom prst="rect">
              <a:avLst/>
            </a:prstGeom>
          </p:spPr>
        </p:pic>
        <p:sp>
          <p:nvSpPr>
            <p:cNvPr id="103" name="TextBox 102"/>
            <p:cNvSpPr txBox="1"/>
            <p:nvPr/>
          </p:nvSpPr>
          <p:spPr>
            <a:xfrm>
              <a:off x="0" y="533400"/>
              <a:ext cx="1524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ECFA-CERN workshop</a:t>
              </a:r>
              <a:endParaRPr lang="en-US" sz="1000" dirty="0" smtClean="0"/>
            </a:p>
          </p:txBody>
        </p:sp>
      </p:grpSp>
      <p:cxnSp>
        <p:nvCxnSpPr>
          <p:cNvPr id="5" name="Straight Connector 4"/>
          <p:cNvCxnSpPr/>
          <p:nvPr/>
        </p:nvCxnSpPr>
        <p:spPr>
          <a:xfrm flipH="1">
            <a:off x="685800" y="4114800"/>
            <a:ext cx="76200" cy="60960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>
            <a:off x="838200" y="4114800"/>
            <a:ext cx="76200" cy="60960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4800600" y="2286000"/>
            <a:ext cx="2267443" cy="1981200"/>
            <a:chOff x="4800600" y="2286000"/>
            <a:chExt cx="2267443" cy="19812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00600" y="2286000"/>
              <a:ext cx="2267443" cy="1460500"/>
            </a:xfrm>
            <a:prstGeom prst="rect">
              <a:avLst/>
            </a:prstGeom>
          </p:spPr>
        </p:pic>
        <p:cxnSp>
          <p:nvCxnSpPr>
            <p:cNvPr id="113" name="Straight Connector 112"/>
            <p:cNvCxnSpPr/>
            <p:nvPr/>
          </p:nvCxnSpPr>
          <p:spPr>
            <a:xfrm>
              <a:off x="6934200" y="3810000"/>
              <a:ext cx="0" cy="457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2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129" name="Group 199"/>
          <p:cNvGrpSpPr>
            <a:grpSpLocks/>
          </p:cNvGrpSpPr>
          <p:nvPr/>
        </p:nvGrpSpPr>
        <p:grpSpPr bwMode="auto">
          <a:xfrm>
            <a:off x="1030288" y="1628775"/>
            <a:ext cx="6781800" cy="5029200"/>
            <a:chOff x="864" y="1008"/>
            <a:chExt cx="4272" cy="3168"/>
          </a:xfrm>
        </p:grpSpPr>
        <p:pic>
          <p:nvPicPr>
            <p:cNvPr id="176133" name="Picture 4" descr="P101005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008"/>
              <a:ext cx="4211" cy="3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6134" name="Text Box 7"/>
            <p:cNvSpPr txBox="1">
              <a:spLocks noChangeArrowheads="1"/>
            </p:cNvSpPr>
            <p:nvPr/>
          </p:nvSpPr>
          <p:spPr bwMode="auto">
            <a:xfrm>
              <a:off x="919" y="3600"/>
              <a:ext cx="2921" cy="520"/>
            </a:xfrm>
            <a:prstGeom prst="rect">
              <a:avLst/>
            </a:prstGeom>
            <a:solidFill>
              <a:srgbClr val="FFFFCC">
                <a:alpha val="5607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 b="1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1600" b="1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1600" b="1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1600" b="1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b="0" i="0">
                  <a:solidFill>
                    <a:srgbClr val="000099"/>
                  </a:solidFill>
                  <a:latin typeface="Tahoma" charset="0"/>
                </a:rPr>
                <a:t>During magnet test campaign, the </a:t>
              </a:r>
              <a:r>
                <a:rPr lang="en-GB" b="0" i="0">
                  <a:solidFill>
                    <a:srgbClr val="FF0000"/>
                  </a:solidFill>
                  <a:latin typeface="Tahoma" charset="0"/>
                </a:rPr>
                <a:t>7 MJ</a:t>
              </a:r>
              <a:r>
                <a:rPr lang="en-GB" b="0" i="0">
                  <a:solidFill>
                    <a:srgbClr val="000099"/>
                  </a:solidFill>
                  <a:latin typeface="Tahoma" charset="0"/>
                </a:rPr>
                <a:t> stored in one magnet were released into one spot of the coil (inter-turn short) </a:t>
              </a:r>
              <a:endParaRPr lang="en-US" b="0" i="0">
                <a:solidFill>
                  <a:srgbClr val="000099"/>
                </a:solidFill>
                <a:latin typeface="Tahoma" charset="0"/>
              </a:endParaRPr>
            </a:p>
          </p:txBody>
        </p:sp>
        <p:sp>
          <p:nvSpPr>
            <p:cNvPr id="176135" name="Text Box 6"/>
            <p:cNvSpPr txBox="1">
              <a:spLocks noChangeArrowheads="1"/>
            </p:cNvSpPr>
            <p:nvPr/>
          </p:nvSpPr>
          <p:spPr bwMode="auto">
            <a:xfrm>
              <a:off x="4464" y="3984"/>
              <a:ext cx="6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 i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 b="1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1600" b="1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1600" b="1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1600" b="1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i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b="0" i="0">
                  <a:latin typeface="Tahoma" charset="0"/>
                </a:rPr>
                <a:t>P. Pugnat </a:t>
              </a:r>
              <a:endParaRPr lang="en-US" b="0" i="0">
                <a:latin typeface="Tahoma" charset="0"/>
              </a:endParaRPr>
            </a:p>
          </p:txBody>
        </p:sp>
      </p:grpSp>
      <p:sp>
        <p:nvSpPr>
          <p:cNvPr id="176130" name="Text Box 200"/>
          <p:cNvSpPr txBox="1">
            <a:spLocks noChangeArrowheads="1"/>
          </p:cNvSpPr>
          <p:nvPr/>
        </p:nvSpPr>
        <p:spPr bwMode="auto">
          <a:xfrm>
            <a:off x="991019" y="1054653"/>
            <a:ext cx="6138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0" i="0" dirty="0" smtClean="0">
                <a:latin typeface="Tahoma" charset="0"/>
              </a:rPr>
              <a:t>Quench protection: </a:t>
            </a:r>
            <a:r>
              <a:rPr lang="en-US" sz="2400" b="0" i="0" dirty="0">
                <a:latin typeface="Tahoma" charset="0"/>
              </a:rPr>
              <a:t>i</a:t>
            </a:r>
            <a:r>
              <a:rPr lang="en-US" sz="2400" b="0" i="0" dirty="0" smtClean="0">
                <a:latin typeface="Tahoma" charset="0"/>
              </a:rPr>
              <a:t>f </a:t>
            </a:r>
            <a:r>
              <a:rPr lang="en-US" sz="2400" b="0" i="0" dirty="0">
                <a:latin typeface="Tahoma" charset="0"/>
              </a:rPr>
              <a:t>not fast and </a:t>
            </a:r>
            <a:r>
              <a:rPr lang="en-US" sz="2400" b="0" i="0" dirty="0" smtClean="0">
                <a:latin typeface="Tahoma" charset="0"/>
              </a:rPr>
              <a:t>reliable…</a:t>
            </a:r>
            <a:endParaRPr lang="en-US" sz="2400" b="0" i="0" dirty="0">
              <a:latin typeface="Tahoma" charset="0"/>
            </a:endParaRPr>
          </a:p>
        </p:txBody>
      </p:sp>
      <p:sp>
        <p:nvSpPr>
          <p:cNvPr id="176132" name="Rectangle 15"/>
          <p:cNvSpPr>
            <a:spLocks noChangeArrowheads="1"/>
          </p:cNvSpPr>
          <p:nvPr/>
        </p:nvSpPr>
        <p:spPr bwMode="auto">
          <a:xfrm>
            <a:off x="827088" y="260350"/>
            <a:ext cx="57282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hlink"/>
                </a:solidFill>
              </a:rPr>
              <a:t>Energy stored in the </a:t>
            </a:r>
            <a:r>
              <a:rPr lang="en-GB" sz="2800" dirty="0" smtClean="0">
                <a:solidFill>
                  <a:schemeClr val="hlink"/>
                </a:solidFill>
              </a:rPr>
              <a:t>magnets: </a:t>
            </a:r>
            <a:r>
              <a:rPr lang="en-GB" sz="2800" dirty="0" smtClean="0">
                <a:solidFill>
                  <a:srgbClr val="FF0000"/>
                </a:solidFill>
              </a:rPr>
              <a:t>quench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99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153400" cy="7159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Quench - discharge of the energy</a:t>
            </a:r>
          </a:p>
        </p:txBody>
      </p:sp>
      <p:sp>
        <p:nvSpPr>
          <p:cNvPr id="3277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C627087-BF7B-A24E-8194-075963901C3F}" type="slidenum">
              <a:rPr lang="en-US"/>
              <a:pPr/>
              <a:t>17</a:t>
            </a:fld>
            <a:endParaRPr lang="en-US"/>
          </a:p>
        </p:txBody>
      </p:sp>
      <p:sp>
        <p:nvSpPr>
          <p:cNvPr id="32772" name="Rectangle 1112"/>
          <p:cNvSpPr>
            <a:spLocks noChangeArrowheads="1"/>
          </p:cNvSpPr>
          <p:nvPr/>
        </p:nvSpPr>
        <p:spPr bwMode="auto">
          <a:xfrm>
            <a:off x="53975" y="2667000"/>
            <a:ext cx="9036050" cy="1728788"/>
          </a:xfrm>
          <a:prstGeom prst="rect">
            <a:avLst/>
          </a:prstGeom>
          <a:solidFill>
            <a:srgbClr val="18097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Line 1026"/>
          <p:cNvSpPr>
            <a:spLocks noChangeShapeType="1"/>
          </p:cNvSpPr>
          <p:nvPr/>
        </p:nvSpPr>
        <p:spPr bwMode="auto">
          <a:xfrm flipH="1" flipV="1">
            <a:off x="4191000" y="3362325"/>
            <a:ext cx="457200" cy="1588"/>
          </a:xfrm>
          <a:prstGeom prst="line">
            <a:avLst/>
          </a:prstGeom>
          <a:noFill/>
          <a:ln w="25400">
            <a:solidFill>
              <a:srgbClr val="CCEC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Line 1027"/>
          <p:cNvSpPr>
            <a:spLocks noChangeShapeType="1"/>
          </p:cNvSpPr>
          <p:nvPr/>
        </p:nvSpPr>
        <p:spPr bwMode="auto">
          <a:xfrm flipH="1" flipV="1">
            <a:off x="6324600" y="3362325"/>
            <a:ext cx="533400" cy="1588"/>
          </a:xfrm>
          <a:prstGeom prst="line">
            <a:avLst/>
          </a:prstGeom>
          <a:noFill/>
          <a:ln w="25400">
            <a:solidFill>
              <a:srgbClr val="CCEC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2775" name="Group 1029"/>
          <p:cNvGrpSpPr>
            <a:grpSpLocks/>
          </p:cNvGrpSpPr>
          <p:nvPr/>
        </p:nvGrpSpPr>
        <p:grpSpPr bwMode="auto">
          <a:xfrm>
            <a:off x="533400" y="2819400"/>
            <a:ext cx="1676400" cy="533400"/>
            <a:chOff x="860" y="2816"/>
            <a:chExt cx="1924" cy="496"/>
          </a:xfrm>
        </p:grpSpPr>
        <p:sp>
          <p:nvSpPr>
            <p:cNvPr id="32849" name="Line 1030"/>
            <p:cNvSpPr>
              <a:spLocks noChangeShapeType="1"/>
            </p:cNvSpPr>
            <p:nvPr/>
          </p:nvSpPr>
          <p:spPr bwMode="auto">
            <a:xfrm flipV="1">
              <a:off x="864" y="3072"/>
              <a:ext cx="0" cy="240"/>
            </a:xfrm>
            <a:prstGeom prst="line">
              <a:avLst/>
            </a:prstGeom>
            <a:noFill/>
            <a:ln w="2540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50" name="Arc 1031"/>
            <p:cNvSpPr>
              <a:spLocks/>
            </p:cNvSpPr>
            <p:nvPr/>
          </p:nvSpPr>
          <p:spPr bwMode="auto">
            <a:xfrm rot="16058654" flipV="1">
              <a:off x="921" y="2759"/>
              <a:ext cx="262" cy="384"/>
            </a:xfrm>
            <a:custGeom>
              <a:avLst/>
              <a:gdLst>
                <a:gd name="T0" fmla="*/ 0 w 23649"/>
                <a:gd name="T1" fmla="*/ 0 h 43200"/>
                <a:gd name="T2" fmla="*/ 0 w 23649"/>
                <a:gd name="T3" fmla="*/ 0 h 43200"/>
                <a:gd name="T4" fmla="*/ 0 w 23649"/>
                <a:gd name="T5" fmla="*/ 0 h 43200"/>
                <a:gd name="T6" fmla="*/ 0 60000 65536"/>
                <a:gd name="T7" fmla="*/ 0 60000 65536"/>
                <a:gd name="T8" fmla="*/ 0 60000 65536"/>
                <a:gd name="T9" fmla="*/ 0 w 23649"/>
                <a:gd name="T10" fmla="*/ 0 h 43200"/>
                <a:gd name="T11" fmla="*/ 23649 w 23649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649" h="43200" fill="none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</a:path>
                <a:path w="23649" h="43200" stroke="0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  <a:lnTo>
                    <a:pt x="2049" y="21600"/>
                  </a:lnTo>
                  <a:close/>
                </a:path>
              </a:pathLst>
            </a:custGeom>
            <a:noFill/>
            <a:ln w="2540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51" name="Arc 1032"/>
            <p:cNvSpPr>
              <a:spLocks/>
            </p:cNvSpPr>
            <p:nvPr/>
          </p:nvSpPr>
          <p:spPr bwMode="auto">
            <a:xfrm rot="16058654" flipV="1">
              <a:off x="1308" y="2765"/>
              <a:ext cx="262" cy="384"/>
            </a:xfrm>
            <a:custGeom>
              <a:avLst/>
              <a:gdLst>
                <a:gd name="T0" fmla="*/ 0 w 23649"/>
                <a:gd name="T1" fmla="*/ 0 h 43200"/>
                <a:gd name="T2" fmla="*/ 0 w 23649"/>
                <a:gd name="T3" fmla="*/ 0 h 43200"/>
                <a:gd name="T4" fmla="*/ 0 w 23649"/>
                <a:gd name="T5" fmla="*/ 0 h 43200"/>
                <a:gd name="T6" fmla="*/ 0 60000 65536"/>
                <a:gd name="T7" fmla="*/ 0 60000 65536"/>
                <a:gd name="T8" fmla="*/ 0 60000 65536"/>
                <a:gd name="T9" fmla="*/ 0 w 23649"/>
                <a:gd name="T10" fmla="*/ 0 h 43200"/>
                <a:gd name="T11" fmla="*/ 23649 w 23649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649" h="43200" fill="none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</a:path>
                <a:path w="23649" h="43200" stroke="0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  <a:lnTo>
                    <a:pt x="2049" y="21600"/>
                  </a:lnTo>
                  <a:close/>
                </a:path>
              </a:pathLst>
            </a:custGeom>
            <a:noFill/>
            <a:ln w="2540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52" name="Arc 1033"/>
            <p:cNvSpPr>
              <a:spLocks/>
            </p:cNvSpPr>
            <p:nvPr/>
          </p:nvSpPr>
          <p:spPr bwMode="auto">
            <a:xfrm rot="16058654" flipV="1">
              <a:off x="1689" y="2767"/>
              <a:ext cx="262" cy="384"/>
            </a:xfrm>
            <a:custGeom>
              <a:avLst/>
              <a:gdLst>
                <a:gd name="T0" fmla="*/ 0 w 23649"/>
                <a:gd name="T1" fmla="*/ 0 h 43200"/>
                <a:gd name="T2" fmla="*/ 0 w 23649"/>
                <a:gd name="T3" fmla="*/ 0 h 43200"/>
                <a:gd name="T4" fmla="*/ 0 w 23649"/>
                <a:gd name="T5" fmla="*/ 0 h 43200"/>
                <a:gd name="T6" fmla="*/ 0 60000 65536"/>
                <a:gd name="T7" fmla="*/ 0 60000 65536"/>
                <a:gd name="T8" fmla="*/ 0 60000 65536"/>
                <a:gd name="T9" fmla="*/ 0 w 23649"/>
                <a:gd name="T10" fmla="*/ 0 h 43200"/>
                <a:gd name="T11" fmla="*/ 23649 w 23649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649" h="43200" fill="none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</a:path>
                <a:path w="23649" h="43200" stroke="0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  <a:lnTo>
                    <a:pt x="2049" y="21600"/>
                  </a:lnTo>
                  <a:close/>
                </a:path>
              </a:pathLst>
            </a:custGeom>
            <a:noFill/>
            <a:ln w="2540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53" name="Arc 1034"/>
            <p:cNvSpPr>
              <a:spLocks/>
            </p:cNvSpPr>
            <p:nvPr/>
          </p:nvSpPr>
          <p:spPr bwMode="auto">
            <a:xfrm rot="16058654" flipV="1">
              <a:off x="2072" y="2773"/>
              <a:ext cx="262" cy="384"/>
            </a:xfrm>
            <a:custGeom>
              <a:avLst/>
              <a:gdLst>
                <a:gd name="T0" fmla="*/ 0 w 23649"/>
                <a:gd name="T1" fmla="*/ 0 h 43200"/>
                <a:gd name="T2" fmla="*/ 0 w 23649"/>
                <a:gd name="T3" fmla="*/ 0 h 43200"/>
                <a:gd name="T4" fmla="*/ 0 w 23649"/>
                <a:gd name="T5" fmla="*/ 0 h 43200"/>
                <a:gd name="T6" fmla="*/ 0 60000 65536"/>
                <a:gd name="T7" fmla="*/ 0 60000 65536"/>
                <a:gd name="T8" fmla="*/ 0 60000 65536"/>
                <a:gd name="T9" fmla="*/ 0 w 23649"/>
                <a:gd name="T10" fmla="*/ 0 h 43200"/>
                <a:gd name="T11" fmla="*/ 23649 w 23649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649" h="43200" fill="none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</a:path>
                <a:path w="23649" h="43200" stroke="0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  <a:lnTo>
                    <a:pt x="2049" y="21600"/>
                  </a:lnTo>
                  <a:close/>
                </a:path>
              </a:pathLst>
            </a:custGeom>
            <a:noFill/>
            <a:ln w="2540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54" name="Arc 1035"/>
            <p:cNvSpPr>
              <a:spLocks/>
            </p:cNvSpPr>
            <p:nvPr/>
          </p:nvSpPr>
          <p:spPr bwMode="auto">
            <a:xfrm rot="16058654" flipV="1">
              <a:off x="2456" y="2755"/>
              <a:ext cx="262" cy="384"/>
            </a:xfrm>
            <a:custGeom>
              <a:avLst/>
              <a:gdLst>
                <a:gd name="T0" fmla="*/ 0 w 23649"/>
                <a:gd name="T1" fmla="*/ 0 h 43200"/>
                <a:gd name="T2" fmla="*/ 0 w 23649"/>
                <a:gd name="T3" fmla="*/ 0 h 43200"/>
                <a:gd name="T4" fmla="*/ 0 w 23649"/>
                <a:gd name="T5" fmla="*/ 0 h 43200"/>
                <a:gd name="T6" fmla="*/ 0 60000 65536"/>
                <a:gd name="T7" fmla="*/ 0 60000 65536"/>
                <a:gd name="T8" fmla="*/ 0 60000 65536"/>
                <a:gd name="T9" fmla="*/ 0 w 23649"/>
                <a:gd name="T10" fmla="*/ 0 h 43200"/>
                <a:gd name="T11" fmla="*/ 23649 w 23649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649" h="43200" fill="none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</a:path>
                <a:path w="23649" h="43200" stroke="0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  <a:lnTo>
                    <a:pt x="2049" y="21600"/>
                  </a:lnTo>
                  <a:close/>
                </a:path>
              </a:pathLst>
            </a:custGeom>
            <a:noFill/>
            <a:ln w="2540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55" name="Line 1036"/>
            <p:cNvSpPr>
              <a:spLocks noChangeShapeType="1"/>
            </p:cNvSpPr>
            <p:nvPr/>
          </p:nvSpPr>
          <p:spPr bwMode="auto">
            <a:xfrm flipV="1">
              <a:off x="2784" y="3072"/>
              <a:ext cx="0" cy="240"/>
            </a:xfrm>
            <a:prstGeom prst="line">
              <a:avLst/>
            </a:prstGeom>
            <a:noFill/>
            <a:ln w="2540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76" name="Line 1037"/>
          <p:cNvSpPr>
            <a:spLocks noChangeShapeType="1"/>
          </p:cNvSpPr>
          <p:nvPr/>
        </p:nvSpPr>
        <p:spPr bwMode="auto">
          <a:xfrm flipV="1">
            <a:off x="304800" y="3352800"/>
            <a:ext cx="228600" cy="1588"/>
          </a:xfrm>
          <a:prstGeom prst="line">
            <a:avLst/>
          </a:prstGeom>
          <a:noFill/>
          <a:ln w="25400">
            <a:solidFill>
              <a:srgbClr val="CCE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7" name="Line 1038"/>
          <p:cNvSpPr>
            <a:spLocks noChangeShapeType="1"/>
          </p:cNvSpPr>
          <p:nvPr/>
        </p:nvSpPr>
        <p:spPr bwMode="auto">
          <a:xfrm flipH="1" flipV="1">
            <a:off x="8534400" y="3352800"/>
            <a:ext cx="304800" cy="1588"/>
          </a:xfrm>
          <a:prstGeom prst="line">
            <a:avLst/>
          </a:prstGeom>
          <a:noFill/>
          <a:ln w="25400">
            <a:solidFill>
              <a:srgbClr val="CCE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8" name="Line 1039"/>
          <p:cNvSpPr>
            <a:spLocks noChangeShapeType="1"/>
          </p:cNvSpPr>
          <p:nvPr/>
        </p:nvSpPr>
        <p:spPr bwMode="auto">
          <a:xfrm flipH="1" flipV="1">
            <a:off x="8839200" y="2590800"/>
            <a:ext cx="1588" cy="762000"/>
          </a:xfrm>
          <a:prstGeom prst="line">
            <a:avLst/>
          </a:prstGeom>
          <a:noFill/>
          <a:ln w="25400">
            <a:solidFill>
              <a:srgbClr val="CCE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9" name="Line 1040"/>
          <p:cNvSpPr>
            <a:spLocks noChangeShapeType="1"/>
          </p:cNvSpPr>
          <p:nvPr/>
        </p:nvSpPr>
        <p:spPr bwMode="auto">
          <a:xfrm flipH="1" flipV="1">
            <a:off x="8839200" y="1295400"/>
            <a:ext cx="1588" cy="12954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0" name="Line 1041"/>
          <p:cNvSpPr>
            <a:spLocks noChangeShapeType="1"/>
          </p:cNvSpPr>
          <p:nvPr/>
        </p:nvSpPr>
        <p:spPr bwMode="auto">
          <a:xfrm>
            <a:off x="6934200" y="1296988"/>
            <a:ext cx="19050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2781" name="Group 1042"/>
          <p:cNvGrpSpPr>
            <a:grpSpLocks/>
          </p:cNvGrpSpPr>
          <p:nvPr/>
        </p:nvGrpSpPr>
        <p:grpSpPr bwMode="auto">
          <a:xfrm>
            <a:off x="6858000" y="2819400"/>
            <a:ext cx="1676400" cy="533400"/>
            <a:chOff x="860" y="2816"/>
            <a:chExt cx="1924" cy="496"/>
          </a:xfrm>
        </p:grpSpPr>
        <p:sp>
          <p:nvSpPr>
            <p:cNvPr id="32842" name="Line 1043"/>
            <p:cNvSpPr>
              <a:spLocks noChangeShapeType="1"/>
            </p:cNvSpPr>
            <p:nvPr/>
          </p:nvSpPr>
          <p:spPr bwMode="auto">
            <a:xfrm flipV="1">
              <a:off x="864" y="3072"/>
              <a:ext cx="0" cy="240"/>
            </a:xfrm>
            <a:prstGeom prst="line">
              <a:avLst/>
            </a:prstGeom>
            <a:noFill/>
            <a:ln w="2540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43" name="Arc 1044"/>
            <p:cNvSpPr>
              <a:spLocks/>
            </p:cNvSpPr>
            <p:nvPr/>
          </p:nvSpPr>
          <p:spPr bwMode="auto">
            <a:xfrm rot="16058654" flipV="1">
              <a:off x="921" y="2759"/>
              <a:ext cx="262" cy="384"/>
            </a:xfrm>
            <a:custGeom>
              <a:avLst/>
              <a:gdLst>
                <a:gd name="T0" fmla="*/ 0 w 23649"/>
                <a:gd name="T1" fmla="*/ 0 h 43200"/>
                <a:gd name="T2" fmla="*/ 0 w 23649"/>
                <a:gd name="T3" fmla="*/ 0 h 43200"/>
                <a:gd name="T4" fmla="*/ 0 w 23649"/>
                <a:gd name="T5" fmla="*/ 0 h 43200"/>
                <a:gd name="T6" fmla="*/ 0 60000 65536"/>
                <a:gd name="T7" fmla="*/ 0 60000 65536"/>
                <a:gd name="T8" fmla="*/ 0 60000 65536"/>
                <a:gd name="T9" fmla="*/ 0 w 23649"/>
                <a:gd name="T10" fmla="*/ 0 h 43200"/>
                <a:gd name="T11" fmla="*/ 23649 w 23649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649" h="43200" fill="none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</a:path>
                <a:path w="23649" h="43200" stroke="0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  <a:lnTo>
                    <a:pt x="2049" y="21600"/>
                  </a:lnTo>
                  <a:close/>
                </a:path>
              </a:pathLst>
            </a:custGeom>
            <a:noFill/>
            <a:ln w="2540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4" name="Arc 1045"/>
            <p:cNvSpPr>
              <a:spLocks/>
            </p:cNvSpPr>
            <p:nvPr/>
          </p:nvSpPr>
          <p:spPr bwMode="auto">
            <a:xfrm rot="16058654" flipV="1">
              <a:off x="1308" y="2765"/>
              <a:ext cx="262" cy="384"/>
            </a:xfrm>
            <a:custGeom>
              <a:avLst/>
              <a:gdLst>
                <a:gd name="T0" fmla="*/ 0 w 23649"/>
                <a:gd name="T1" fmla="*/ 0 h 43200"/>
                <a:gd name="T2" fmla="*/ 0 w 23649"/>
                <a:gd name="T3" fmla="*/ 0 h 43200"/>
                <a:gd name="T4" fmla="*/ 0 w 23649"/>
                <a:gd name="T5" fmla="*/ 0 h 43200"/>
                <a:gd name="T6" fmla="*/ 0 60000 65536"/>
                <a:gd name="T7" fmla="*/ 0 60000 65536"/>
                <a:gd name="T8" fmla="*/ 0 60000 65536"/>
                <a:gd name="T9" fmla="*/ 0 w 23649"/>
                <a:gd name="T10" fmla="*/ 0 h 43200"/>
                <a:gd name="T11" fmla="*/ 23649 w 23649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649" h="43200" fill="none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</a:path>
                <a:path w="23649" h="43200" stroke="0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  <a:lnTo>
                    <a:pt x="2049" y="21600"/>
                  </a:lnTo>
                  <a:close/>
                </a:path>
              </a:pathLst>
            </a:custGeom>
            <a:noFill/>
            <a:ln w="2540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5" name="Arc 1046"/>
            <p:cNvSpPr>
              <a:spLocks/>
            </p:cNvSpPr>
            <p:nvPr/>
          </p:nvSpPr>
          <p:spPr bwMode="auto">
            <a:xfrm rot="16058654" flipV="1">
              <a:off x="1689" y="2767"/>
              <a:ext cx="262" cy="384"/>
            </a:xfrm>
            <a:custGeom>
              <a:avLst/>
              <a:gdLst>
                <a:gd name="T0" fmla="*/ 0 w 23649"/>
                <a:gd name="T1" fmla="*/ 0 h 43200"/>
                <a:gd name="T2" fmla="*/ 0 w 23649"/>
                <a:gd name="T3" fmla="*/ 0 h 43200"/>
                <a:gd name="T4" fmla="*/ 0 w 23649"/>
                <a:gd name="T5" fmla="*/ 0 h 43200"/>
                <a:gd name="T6" fmla="*/ 0 60000 65536"/>
                <a:gd name="T7" fmla="*/ 0 60000 65536"/>
                <a:gd name="T8" fmla="*/ 0 60000 65536"/>
                <a:gd name="T9" fmla="*/ 0 w 23649"/>
                <a:gd name="T10" fmla="*/ 0 h 43200"/>
                <a:gd name="T11" fmla="*/ 23649 w 23649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649" h="43200" fill="none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</a:path>
                <a:path w="23649" h="43200" stroke="0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  <a:lnTo>
                    <a:pt x="2049" y="21600"/>
                  </a:lnTo>
                  <a:close/>
                </a:path>
              </a:pathLst>
            </a:custGeom>
            <a:noFill/>
            <a:ln w="2540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6" name="Arc 1047"/>
            <p:cNvSpPr>
              <a:spLocks/>
            </p:cNvSpPr>
            <p:nvPr/>
          </p:nvSpPr>
          <p:spPr bwMode="auto">
            <a:xfrm rot="16058654" flipV="1">
              <a:off x="2072" y="2773"/>
              <a:ext cx="262" cy="384"/>
            </a:xfrm>
            <a:custGeom>
              <a:avLst/>
              <a:gdLst>
                <a:gd name="T0" fmla="*/ 0 w 23649"/>
                <a:gd name="T1" fmla="*/ 0 h 43200"/>
                <a:gd name="T2" fmla="*/ 0 w 23649"/>
                <a:gd name="T3" fmla="*/ 0 h 43200"/>
                <a:gd name="T4" fmla="*/ 0 w 23649"/>
                <a:gd name="T5" fmla="*/ 0 h 43200"/>
                <a:gd name="T6" fmla="*/ 0 60000 65536"/>
                <a:gd name="T7" fmla="*/ 0 60000 65536"/>
                <a:gd name="T8" fmla="*/ 0 60000 65536"/>
                <a:gd name="T9" fmla="*/ 0 w 23649"/>
                <a:gd name="T10" fmla="*/ 0 h 43200"/>
                <a:gd name="T11" fmla="*/ 23649 w 23649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649" h="43200" fill="none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</a:path>
                <a:path w="23649" h="43200" stroke="0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  <a:lnTo>
                    <a:pt x="2049" y="21600"/>
                  </a:lnTo>
                  <a:close/>
                </a:path>
              </a:pathLst>
            </a:custGeom>
            <a:noFill/>
            <a:ln w="2540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7" name="Arc 1048"/>
            <p:cNvSpPr>
              <a:spLocks/>
            </p:cNvSpPr>
            <p:nvPr/>
          </p:nvSpPr>
          <p:spPr bwMode="auto">
            <a:xfrm rot="16058654" flipV="1">
              <a:off x="2456" y="2755"/>
              <a:ext cx="262" cy="384"/>
            </a:xfrm>
            <a:custGeom>
              <a:avLst/>
              <a:gdLst>
                <a:gd name="T0" fmla="*/ 0 w 23649"/>
                <a:gd name="T1" fmla="*/ 0 h 43200"/>
                <a:gd name="T2" fmla="*/ 0 w 23649"/>
                <a:gd name="T3" fmla="*/ 0 h 43200"/>
                <a:gd name="T4" fmla="*/ 0 w 23649"/>
                <a:gd name="T5" fmla="*/ 0 h 43200"/>
                <a:gd name="T6" fmla="*/ 0 60000 65536"/>
                <a:gd name="T7" fmla="*/ 0 60000 65536"/>
                <a:gd name="T8" fmla="*/ 0 60000 65536"/>
                <a:gd name="T9" fmla="*/ 0 w 23649"/>
                <a:gd name="T10" fmla="*/ 0 h 43200"/>
                <a:gd name="T11" fmla="*/ 23649 w 23649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649" h="43200" fill="none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</a:path>
                <a:path w="23649" h="43200" stroke="0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  <a:lnTo>
                    <a:pt x="2049" y="21600"/>
                  </a:lnTo>
                  <a:close/>
                </a:path>
              </a:pathLst>
            </a:custGeom>
            <a:noFill/>
            <a:ln w="2540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8" name="Line 1049"/>
            <p:cNvSpPr>
              <a:spLocks noChangeShapeType="1"/>
            </p:cNvSpPr>
            <p:nvPr/>
          </p:nvSpPr>
          <p:spPr bwMode="auto">
            <a:xfrm flipV="1">
              <a:off x="2784" y="3072"/>
              <a:ext cx="0" cy="240"/>
            </a:xfrm>
            <a:prstGeom prst="line">
              <a:avLst/>
            </a:prstGeom>
            <a:noFill/>
            <a:ln w="2540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82" name="Oval 1050"/>
          <p:cNvSpPr>
            <a:spLocks noChangeArrowheads="1"/>
          </p:cNvSpPr>
          <p:nvPr/>
        </p:nvSpPr>
        <p:spPr bwMode="auto">
          <a:xfrm>
            <a:off x="457200" y="3276600"/>
            <a:ext cx="152400" cy="152400"/>
          </a:xfrm>
          <a:prstGeom prst="ellipse">
            <a:avLst/>
          </a:prstGeom>
          <a:solidFill>
            <a:srgbClr val="0066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3" name="Line 1051"/>
          <p:cNvSpPr>
            <a:spLocks noChangeShapeType="1"/>
          </p:cNvSpPr>
          <p:nvPr/>
        </p:nvSpPr>
        <p:spPr bwMode="auto">
          <a:xfrm flipH="1" flipV="1">
            <a:off x="2209800" y="3352800"/>
            <a:ext cx="304800" cy="1588"/>
          </a:xfrm>
          <a:prstGeom prst="line">
            <a:avLst/>
          </a:prstGeom>
          <a:noFill/>
          <a:ln w="25400">
            <a:solidFill>
              <a:srgbClr val="CCE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4" name="Oval 1052"/>
          <p:cNvSpPr>
            <a:spLocks noChangeArrowheads="1"/>
          </p:cNvSpPr>
          <p:nvPr/>
        </p:nvSpPr>
        <p:spPr bwMode="auto">
          <a:xfrm>
            <a:off x="2133600" y="3276600"/>
            <a:ext cx="152400" cy="152400"/>
          </a:xfrm>
          <a:prstGeom prst="ellipse">
            <a:avLst/>
          </a:prstGeom>
          <a:solidFill>
            <a:srgbClr val="0066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Oval 1053"/>
          <p:cNvSpPr>
            <a:spLocks noChangeArrowheads="1"/>
          </p:cNvSpPr>
          <p:nvPr/>
        </p:nvSpPr>
        <p:spPr bwMode="auto">
          <a:xfrm>
            <a:off x="8458200" y="3276600"/>
            <a:ext cx="152400" cy="152400"/>
          </a:xfrm>
          <a:prstGeom prst="ellipse">
            <a:avLst/>
          </a:prstGeom>
          <a:solidFill>
            <a:srgbClr val="0066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6" name="Rectangle 1054"/>
          <p:cNvSpPr>
            <a:spLocks noChangeArrowheads="1"/>
          </p:cNvSpPr>
          <p:nvPr/>
        </p:nvSpPr>
        <p:spPr bwMode="auto">
          <a:xfrm rot="10800000">
            <a:off x="8763000" y="2362200"/>
            <a:ext cx="152400" cy="5334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Oval 1055"/>
          <p:cNvSpPr>
            <a:spLocks noChangeArrowheads="1"/>
          </p:cNvSpPr>
          <p:nvPr/>
        </p:nvSpPr>
        <p:spPr bwMode="auto">
          <a:xfrm>
            <a:off x="8763000" y="2057400"/>
            <a:ext cx="152400" cy="152400"/>
          </a:xfrm>
          <a:prstGeom prst="ellipse">
            <a:avLst/>
          </a:prstGeom>
          <a:solidFill>
            <a:srgbClr val="0066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8" name="Oval 1056"/>
          <p:cNvSpPr>
            <a:spLocks noChangeArrowheads="1"/>
          </p:cNvSpPr>
          <p:nvPr/>
        </p:nvSpPr>
        <p:spPr bwMode="auto">
          <a:xfrm>
            <a:off x="8763000" y="2971800"/>
            <a:ext cx="152400" cy="152400"/>
          </a:xfrm>
          <a:prstGeom prst="ellipse">
            <a:avLst/>
          </a:prstGeom>
          <a:solidFill>
            <a:srgbClr val="0066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9" name="Text Box 1057"/>
          <p:cNvSpPr txBox="1">
            <a:spLocks noChangeArrowheads="1"/>
          </p:cNvSpPr>
          <p:nvPr/>
        </p:nvSpPr>
        <p:spPr bwMode="auto">
          <a:xfrm>
            <a:off x="762000" y="3352800"/>
            <a:ext cx="1077913" cy="34925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CH" sz="1600" b="1">
                <a:solidFill>
                  <a:srgbClr val="FFFF00"/>
                </a:solidFill>
                <a:latin typeface="Arial" charset="0"/>
              </a:rPr>
              <a:t>Magnet 1</a:t>
            </a:r>
            <a:endParaRPr lang="en-US" sz="16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2790" name="Text Box 1058"/>
          <p:cNvSpPr txBox="1">
            <a:spLocks noChangeArrowheads="1"/>
          </p:cNvSpPr>
          <p:nvPr/>
        </p:nvSpPr>
        <p:spPr bwMode="auto">
          <a:xfrm>
            <a:off x="2819400" y="3352800"/>
            <a:ext cx="1077913" cy="34925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CH" sz="1600" b="1">
                <a:solidFill>
                  <a:srgbClr val="FFFF00"/>
                </a:solidFill>
                <a:latin typeface="Arial" charset="0"/>
              </a:rPr>
              <a:t>Magnet 2</a:t>
            </a:r>
            <a:endParaRPr lang="en-US" sz="16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2791" name="Line 1060"/>
          <p:cNvSpPr>
            <a:spLocks noChangeShapeType="1"/>
          </p:cNvSpPr>
          <p:nvPr/>
        </p:nvSpPr>
        <p:spPr bwMode="auto">
          <a:xfrm>
            <a:off x="304800" y="1295400"/>
            <a:ext cx="3276600" cy="1588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2" name="Oval 1061"/>
          <p:cNvSpPr>
            <a:spLocks noChangeArrowheads="1"/>
          </p:cNvSpPr>
          <p:nvPr/>
        </p:nvSpPr>
        <p:spPr bwMode="auto">
          <a:xfrm>
            <a:off x="3711575" y="990600"/>
            <a:ext cx="533400" cy="5334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3" name="Oval 1062"/>
          <p:cNvSpPr>
            <a:spLocks noChangeArrowheads="1"/>
          </p:cNvSpPr>
          <p:nvPr/>
        </p:nvSpPr>
        <p:spPr bwMode="auto">
          <a:xfrm>
            <a:off x="3940175" y="990600"/>
            <a:ext cx="533400" cy="5334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4" name="Oval 1063"/>
          <p:cNvSpPr>
            <a:spLocks noChangeArrowheads="1"/>
          </p:cNvSpPr>
          <p:nvPr/>
        </p:nvSpPr>
        <p:spPr bwMode="auto">
          <a:xfrm>
            <a:off x="3559175" y="1219200"/>
            <a:ext cx="152400" cy="152400"/>
          </a:xfrm>
          <a:prstGeom prst="ellipse">
            <a:avLst/>
          </a:prstGeom>
          <a:solidFill>
            <a:srgbClr val="0066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5" name="Oval 1064"/>
          <p:cNvSpPr>
            <a:spLocks noChangeArrowheads="1"/>
          </p:cNvSpPr>
          <p:nvPr/>
        </p:nvSpPr>
        <p:spPr bwMode="auto">
          <a:xfrm>
            <a:off x="4473575" y="1219200"/>
            <a:ext cx="152400" cy="152400"/>
          </a:xfrm>
          <a:prstGeom prst="ellipse">
            <a:avLst/>
          </a:prstGeom>
          <a:solidFill>
            <a:srgbClr val="0066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6" name="Line 1065"/>
          <p:cNvSpPr>
            <a:spLocks noChangeShapeType="1"/>
          </p:cNvSpPr>
          <p:nvPr/>
        </p:nvSpPr>
        <p:spPr bwMode="auto">
          <a:xfrm flipH="1" flipV="1">
            <a:off x="304800" y="2590800"/>
            <a:ext cx="1588" cy="762000"/>
          </a:xfrm>
          <a:prstGeom prst="line">
            <a:avLst/>
          </a:prstGeom>
          <a:noFill/>
          <a:ln w="25400">
            <a:solidFill>
              <a:srgbClr val="CCE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7" name="Line 1066"/>
          <p:cNvSpPr>
            <a:spLocks noChangeShapeType="1"/>
          </p:cNvSpPr>
          <p:nvPr/>
        </p:nvSpPr>
        <p:spPr bwMode="auto">
          <a:xfrm flipH="1" flipV="1">
            <a:off x="304800" y="1295400"/>
            <a:ext cx="1588" cy="12954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8" name="Oval 1067"/>
          <p:cNvSpPr>
            <a:spLocks noChangeArrowheads="1"/>
          </p:cNvSpPr>
          <p:nvPr/>
        </p:nvSpPr>
        <p:spPr bwMode="auto">
          <a:xfrm>
            <a:off x="228600" y="2057400"/>
            <a:ext cx="152400" cy="152400"/>
          </a:xfrm>
          <a:prstGeom prst="ellipse">
            <a:avLst/>
          </a:prstGeom>
          <a:solidFill>
            <a:srgbClr val="0066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9" name="Rectangle 1068"/>
          <p:cNvSpPr>
            <a:spLocks noChangeArrowheads="1"/>
          </p:cNvSpPr>
          <p:nvPr/>
        </p:nvSpPr>
        <p:spPr bwMode="auto">
          <a:xfrm rot="10800000">
            <a:off x="228600" y="2286000"/>
            <a:ext cx="152400" cy="5334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00" name="Text Box 1070"/>
          <p:cNvSpPr txBox="1">
            <a:spLocks noChangeArrowheads="1"/>
          </p:cNvSpPr>
          <p:nvPr/>
        </p:nvSpPr>
        <p:spPr bwMode="auto">
          <a:xfrm>
            <a:off x="3276600" y="1600200"/>
            <a:ext cx="18224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CH" sz="1600" b="1">
                <a:latin typeface="Arial" charset="0"/>
              </a:rPr>
              <a:t>Power Converter</a:t>
            </a:r>
            <a:endParaRPr lang="en-US" sz="1600" b="1">
              <a:latin typeface="Arial" charset="0"/>
            </a:endParaRPr>
          </a:p>
        </p:txBody>
      </p:sp>
      <p:sp>
        <p:nvSpPr>
          <p:cNvPr id="32801" name="Oval 1071"/>
          <p:cNvSpPr>
            <a:spLocks noChangeArrowheads="1"/>
          </p:cNvSpPr>
          <p:nvPr/>
        </p:nvSpPr>
        <p:spPr bwMode="auto">
          <a:xfrm>
            <a:off x="228600" y="2895600"/>
            <a:ext cx="152400" cy="152400"/>
          </a:xfrm>
          <a:prstGeom prst="ellipse">
            <a:avLst/>
          </a:prstGeom>
          <a:solidFill>
            <a:srgbClr val="0066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2802" name="Group 1072"/>
          <p:cNvGrpSpPr>
            <a:grpSpLocks/>
          </p:cNvGrpSpPr>
          <p:nvPr/>
        </p:nvGrpSpPr>
        <p:grpSpPr bwMode="auto">
          <a:xfrm>
            <a:off x="2514600" y="2819400"/>
            <a:ext cx="1676400" cy="533400"/>
            <a:chOff x="860" y="2816"/>
            <a:chExt cx="1924" cy="496"/>
          </a:xfrm>
        </p:grpSpPr>
        <p:sp>
          <p:nvSpPr>
            <p:cNvPr id="32835" name="Line 1073"/>
            <p:cNvSpPr>
              <a:spLocks noChangeShapeType="1"/>
            </p:cNvSpPr>
            <p:nvPr/>
          </p:nvSpPr>
          <p:spPr bwMode="auto">
            <a:xfrm flipV="1">
              <a:off x="864" y="3072"/>
              <a:ext cx="0" cy="240"/>
            </a:xfrm>
            <a:prstGeom prst="line">
              <a:avLst/>
            </a:prstGeom>
            <a:noFill/>
            <a:ln w="2540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36" name="Arc 1074"/>
            <p:cNvSpPr>
              <a:spLocks/>
            </p:cNvSpPr>
            <p:nvPr/>
          </p:nvSpPr>
          <p:spPr bwMode="auto">
            <a:xfrm rot="16058654" flipV="1">
              <a:off x="921" y="2759"/>
              <a:ext cx="262" cy="384"/>
            </a:xfrm>
            <a:custGeom>
              <a:avLst/>
              <a:gdLst>
                <a:gd name="T0" fmla="*/ 0 w 23649"/>
                <a:gd name="T1" fmla="*/ 0 h 43200"/>
                <a:gd name="T2" fmla="*/ 0 w 23649"/>
                <a:gd name="T3" fmla="*/ 0 h 43200"/>
                <a:gd name="T4" fmla="*/ 0 w 23649"/>
                <a:gd name="T5" fmla="*/ 0 h 43200"/>
                <a:gd name="T6" fmla="*/ 0 60000 65536"/>
                <a:gd name="T7" fmla="*/ 0 60000 65536"/>
                <a:gd name="T8" fmla="*/ 0 60000 65536"/>
                <a:gd name="T9" fmla="*/ 0 w 23649"/>
                <a:gd name="T10" fmla="*/ 0 h 43200"/>
                <a:gd name="T11" fmla="*/ 23649 w 23649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649" h="43200" fill="none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</a:path>
                <a:path w="23649" h="43200" stroke="0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  <a:lnTo>
                    <a:pt x="2049" y="21600"/>
                  </a:lnTo>
                  <a:close/>
                </a:path>
              </a:pathLst>
            </a:custGeom>
            <a:noFill/>
            <a:ln w="2540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7" name="Arc 1075"/>
            <p:cNvSpPr>
              <a:spLocks/>
            </p:cNvSpPr>
            <p:nvPr/>
          </p:nvSpPr>
          <p:spPr bwMode="auto">
            <a:xfrm rot="16058654" flipV="1">
              <a:off x="1308" y="2765"/>
              <a:ext cx="262" cy="384"/>
            </a:xfrm>
            <a:custGeom>
              <a:avLst/>
              <a:gdLst>
                <a:gd name="T0" fmla="*/ 0 w 23649"/>
                <a:gd name="T1" fmla="*/ 0 h 43200"/>
                <a:gd name="T2" fmla="*/ 0 w 23649"/>
                <a:gd name="T3" fmla="*/ 0 h 43200"/>
                <a:gd name="T4" fmla="*/ 0 w 23649"/>
                <a:gd name="T5" fmla="*/ 0 h 43200"/>
                <a:gd name="T6" fmla="*/ 0 60000 65536"/>
                <a:gd name="T7" fmla="*/ 0 60000 65536"/>
                <a:gd name="T8" fmla="*/ 0 60000 65536"/>
                <a:gd name="T9" fmla="*/ 0 w 23649"/>
                <a:gd name="T10" fmla="*/ 0 h 43200"/>
                <a:gd name="T11" fmla="*/ 23649 w 23649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649" h="43200" fill="none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</a:path>
                <a:path w="23649" h="43200" stroke="0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  <a:lnTo>
                    <a:pt x="2049" y="21600"/>
                  </a:lnTo>
                  <a:close/>
                </a:path>
              </a:pathLst>
            </a:custGeom>
            <a:noFill/>
            <a:ln w="2540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8" name="Arc 1076"/>
            <p:cNvSpPr>
              <a:spLocks/>
            </p:cNvSpPr>
            <p:nvPr/>
          </p:nvSpPr>
          <p:spPr bwMode="auto">
            <a:xfrm rot="16058654" flipV="1">
              <a:off x="1689" y="2767"/>
              <a:ext cx="262" cy="384"/>
            </a:xfrm>
            <a:custGeom>
              <a:avLst/>
              <a:gdLst>
                <a:gd name="T0" fmla="*/ 0 w 23649"/>
                <a:gd name="T1" fmla="*/ 0 h 43200"/>
                <a:gd name="T2" fmla="*/ 0 w 23649"/>
                <a:gd name="T3" fmla="*/ 0 h 43200"/>
                <a:gd name="T4" fmla="*/ 0 w 23649"/>
                <a:gd name="T5" fmla="*/ 0 h 43200"/>
                <a:gd name="T6" fmla="*/ 0 60000 65536"/>
                <a:gd name="T7" fmla="*/ 0 60000 65536"/>
                <a:gd name="T8" fmla="*/ 0 60000 65536"/>
                <a:gd name="T9" fmla="*/ 0 w 23649"/>
                <a:gd name="T10" fmla="*/ 0 h 43200"/>
                <a:gd name="T11" fmla="*/ 23649 w 23649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649" h="43200" fill="none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</a:path>
                <a:path w="23649" h="43200" stroke="0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  <a:lnTo>
                    <a:pt x="2049" y="21600"/>
                  </a:lnTo>
                  <a:close/>
                </a:path>
              </a:pathLst>
            </a:custGeom>
            <a:noFill/>
            <a:ln w="2540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9" name="Arc 1077"/>
            <p:cNvSpPr>
              <a:spLocks/>
            </p:cNvSpPr>
            <p:nvPr/>
          </p:nvSpPr>
          <p:spPr bwMode="auto">
            <a:xfrm rot="16058654" flipV="1">
              <a:off x="2072" y="2773"/>
              <a:ext cx="262" cy="384"/>
            </a:xfrm>
            <a:custGeom>
              <a:avLst/>
              <a:gdLst>
                <a:gd name="T0" fmla="*/ 0 w 23649"/>
                <a:gd name="T1" fmla="*/ 0 h 43200"/>
                <a:gd name="T2" fmla="*/ 0 w 23649"/>
                <a:gd name="T3" fmla="*/ 0 h 43200"/>
                <a:gd name="T4" fmla="*/ 0 w 23649"/>
                <a:gd name="T5" fmla="*/ 0 h 43200"/>
                <a:gd name="T6" fmla="*/ 0 60000 65536"/>
                <a:gd name="T7" fmla="*/ 0 60000 65536"/>
                <a:gd name="T8" fmla="*/ 0 60000 65536"/>
                <a:gd name="T9" fmla="*/ 0 w 23649"/>
                <a:gd name="T10" fmla="*/ 0 h 43200"/>
                <a:gd name="T11" fmla="*/ 23649 w 23649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649" h="43200" fill="none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</a:path>
                <a:path w="23649" h="43200" stroke="0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  <a:lnTo>
                    <a:pt x="2049" y="21600"/>
                  </a:lnTo>
                  <a:close/>
                </a:path>
              </a:pathLst>
            </a:custGeom>
            <a:noFill/>
            <a:ln w="2540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0" name="Arc 1078"/>
            <p:cNvSpPr>
              <a:spLocks/>
            </p:cNvSpPr>
            <p:nvPr/>
          </p:nvSpPr>
          <p:spPr bwMode="auto">
            <a:xfrm rot="16058654" flipV="1">
              <a:off x="2456" y="2755"/>
              <a:ext cx="262" cy="384"/>
            </a:xfrm>
            <a:custGeom>
              <a:avLst/>
              <a:gdLst>
                <a:gd name="T0" fmla="*/ 0 w 23649"/>
                <a:gd name="T1" fmla="*/ 0 h 43200"/>
                <a:gd name="T2" fmla="*/ 0 w 23649"/>
                <a:gd name="T3" fmla="*/ 0 h 43200"/>
                <a:gd name="T4" fmla="*/ 0 w 23649"/>
                <a:gd name="T5" fmla="*/ 0 h 43200"/>
                <a:gd name="T6" fmla="*/ 0 60000 65536"/>
                <a:gd name="T7" fmla="*/ 0 60000 65536"/>
                <a:gd name="T8" fmla="*/ 0 60000 65536"/>
                <a:gd name="T9" fmla="*/ 0 w 23649"/>
                <a:gd name="T10" fmla="*/ 0 h 43200"/>
                <a:gd name="T11" fmla="*/ 23649 w 23649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649" h="43200" fill="none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</a:path>
                <a:path w="23649" h="43200" stroke="0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  <a:lnTo>
                    <a:pt x="2049" y="21600"/>
                  </a:lnTo>
                  <a:close/>
                </a:path>
              </a:pathLst>
            </a:custGeom>
            <a:noFill/>
            <a:ln w="2540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1" name="Line 1079"/>
            <p:cNvSpPr>
              <a:spLocks noChangeShapeType="1"/>
            </p:cNvSpPr>
            <p:nvPr/>
          </p:nvSpPr>
          <p:spPr bwMode="auto">
            <a:xfrm flipV="1">
              <a:off x="2784" y="3072"/>
              <a:ext cx="0" cy="240"/>
            </a:xfrm>
            <a:prstGeom prst="line">
              <a:avLst/>
            </a:prstGeom>
            <a:noFill/>
            <a:ln w="2540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803" name="Oval 1080"/>
          <p:cNvSpPr>
            <a:spLocks noChangeArrowheads="1"/>
          </p:cNvSpPr>
          <p:nvPr/>
        </p:nvSpPr>
        <p:spPr bwMode="auto">
          <a:xfrm>
            <a:off x="2438400" y="3276600"/>
            <a:ext cx="152400" cy="152400"/>
          </a:xfrm>
          <a:prstGeom prst="ellipse">
            <a:avLst/>
          </a:prstGeom>
          <a:solidFill>
            <a:srgbClr val="0066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04" name="Oval 1081"/>
          <p:cNvSpPr>
            <a:spLocks noChangeArrowheads="1"/>
          </p:cNvSpPr>
          <p:nvPr/>
        </p:nvSpPr>
        <p:spPr bwMode="auto">
          <a:xfrm>
            <a:off x="6781800" y="3276600"/>
            <a:ext cx="152400" cy="152400"/>
          </a:xfrm>
          <a:prstGeom prst="ellipse">
            <a:avLst/>
          </a:prstGeom>
          <a:solidFill>
            <a:srgbClr val="0066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05" name="Oval 1082"/>
          <p:cNvSpPr>
            <a:spLocks noChangeArrowheads="1"/>
          </p:cNvSpPr>
          <p:nvPr/>
        </p:nvSpPr>
        <p:spPr bwMode="auto">
          <a:xfrm>
            <a:off x="4114800" y="3276600"/>
            <a:ext cx="152400" cy="152400"/>
          </a:xfrm>
          <a:prstGeom prst="ellipse">
            <a:avLst/>
          </a:prstGeom>
          <a:solidFill>
            <a:srgbClr val="0066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06" name="Text Box 1083"/>
          <p:cNvSpPr txBox="1">
            <a:spLocks noChangeArrowheads="1"/>
          </p:cNvSpPr>
          <p:nvPr/>
        </p:nvSpPr>
        <p:spPr bwMode="auto">
          <a:xfrm>
            <a:off x="7010400" y="3352800"/>
            <a:ext cx="1303338" cy="34925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CH" sz="1600" b="1">
                <a:solidFill>
                  <a:srgbClr val="FFFF00"/>
                </a:solidFill>
                <a:latin typeface="Arial" charset="0"/>
              </a:rPr>
              <a:t>Magnet 154</a:t>
            </a:r>
            <a:endParaRPr lang="en-US" sz="1600" b="1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32807" name="Group 1084"/>
          <p:cNvGrpSpPr>
            <a:grpSpLocks/>
          </p:cNvGrpSpPr>
          <p:nvPr/>
        </p:nvGrpSpPr>
        <p:grpSpPr bwMode="auto">
          <a:xfrm>
            <a:off x="4648200" y="2819400"/>
            <a:ext cx="1676400" cy="533400"/>
            <a:chOff x="860" y="2816"/>
            <a:chExt cx="1924" cy="496"/>
          </a:xfrm>
        </p:grpSpPr>
        <p:sp>
          <p:nvSpPr>
            <p:cNvPr id="32828" name="Line 1085"/>
            <p:cNvSpPr>
              <a:spLocks noChangeShapeType="1"/>
            </p:cNvSpPr>
            <p:nvPr/>
          </p:nvSpPr>
          <p:spPr bwMode="auto">
            <a:xfrm flipV="1">
              <a:off x="864" y="3072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29" name="Arc 1086"/>
            <p:cNvSpPr>
              <a:spLocks/>
            </p:cNvSpPr>
            <p:nvPr/>
          </p:nvSpPr>
          <p:spPr bwMode="auto">
            <a:xfrm rot="16058654" flipV="1">
              <a:off x="921" y="2759"/>
              <a:ext cx="262" cy="384"/>
            </a:xfrm>
            <a:custGeom>
              <a:avLst/>
              <a:gdLst>
                <a:gd name="T0" fmla="*/ 0 w 23649"/>
                <a:gd name="T1" fmla="*/ 0 h 43200"/>
                <a:gd name="T2" fmla="*/ 0 w 23649"/>
                <a:gd name="T3" fmla="*/ 0 h 43200"/>
                <a:gd name="T4" fmla="*/ 0 w 23649"/>
                <a:gd name="T5" fmla="*/ 0 h 43200"/>
                <a:gd name="T6" fmla="*/ 0 60000 65536"/>
                <a:gd name="T7" fmla="*/ 0 60000 65536"/>
                <a:gd name="T8" fmla="*/ 0 60000 65536"/>
                <a:gd name="T9" fmla="*/ 0 w 23649"/>
                <a:gd name="T10" fmla="*/ 0 h 43200"/>
                <a:gd name="T11" fmla="*/ 23649 w 23649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649" h="43200" fill="none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</a:path>
                <a:path w="23649" h="43200" stroke="0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  <a:lnTo>
                    <a:pt x="2049" y="2160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0" name="Arc 1087"/>
            <p:cNvSpPr>
              <a:spLocks/>
            </p:cNvSpPr>
            <p:nvPr/>
          </p:nvSpPr>
          <p:spPr bwMode="auto">
            <a:xfrm rot="16058654" flipV="1">
              <a:off x="1308" y="2765"/>
              <a:ext cx="262" cy="384"/>
            </a:xfrm>
            <a:custGeom>
              <a:avLst/>
              <a:gdLst>
                <a:gd name="T0" fmla="*/ 0 w 23649"/>
                <a:gd name="T1" fmla="*/ 0 h 43200"/>
                <a:gd name="T2" fmla="*/ 0 w 23649"/>
                <a:gd name="T3" fmla="*/ 0 h 43200"/>
                <a:gd name="T4" fmla="*/ 0 w 23649"/>
                <a:gd name="T5" fmla="*/ 0 h 43200"/>
                <a:gd name="T6" fmla="*/ 0 60000 65536"/>
                <a:gd name="T7" fmla="*/ 0 60000 65536"/>
                <a:gd name="T8" fmla="*/ 0 60000 65536"/>
                <a:gd name="T9" fmla="*/ 0 w 23649"/>
                <a:gd name="T10" fmla="*/ 0 h 43200"/>
                <a:gd name="T11" fmla="*/ 23649 w 23649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649" h="43200" fill="none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</a:path>
                <a:path w="23649" h="43200" stroke="0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  <a:lnTo>
                    <a:pt x="2049" y="2160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1" name="Arc 1088"/>
            <p:cNvSpPr>
              <a:spLocks/>
            </p:cNvSpPr>
            <p:nvPr/>
          </p:nvSpPr>
          <p:spPr bwMode="auto">
            <a:xfrm rot="16058654" flipV="1">
              <a:off x="1689" y="2767"/>
              <a:ext cx="262" cy="384"/>
            </a:xfrm>
            <a:custGeom>
              <a:avLst/>
              <a:gdLst>
                <a:gd name="T0" fmla="*/ 0 w 23649"/>
                <a:gd name="T1" fmla="*/ 0 h 43200"/>
                <a:gd name="T2" fmla="*/ 0 w 23649"/>
                <a:gd name="T3" fmla="*/ 0 h 43200"/>
                <a:gd name="T4" fmla="*/ 0 w 23649"/>
                <a:gd name="T5" fmla="*/ 0 h 43200"/>
                <a:gd name="T6" fmla="*/ 0 60000 65536"/>
                <a:gd name="T7" fmla="*/ 0 60000 65536"/>
                <a:gd name="T8" fmla="*/ 0 60000 65536"/>
                <a:gd name="T9" fmla="*/ 0 w 23649"/>
                <a:gd name="T10" fmla="*/ 0 h 43200"/>
                <a:gd name="T11" fmla="*/ 23649 w 23649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649" h="43200" fill="none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</a:path>
                <a:path w="23649" h="43200" stroke="0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  <a:lnTo>
                    <a:pt x="2049" y="2160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2" name="Arc 1089"/>
            <p:cNvSpPr>
              <a:spLocks/>
            </p:cNvSpPr>
            <p:nvPr/>
          </p:nvSpPr>
          <p:spPr bwMode="auto">
            <a:xfrm rot="16058654" flipV="1">
              <a:off x="2072" y="2773"/>
              <a:ext cx="262" cy="384"/>
            </a:xfrm>
            <a:custGeom>
              <a:avLst/>
              <a:gdLst>
                <a:gd name="T0" fmla="*/ 0 w 23649"/>
                <a:gd name="T1" fmla="*/ 0 h 43200"/>
                <a:gd name="T2" fmla="*/ 0 w 23649"/>
                <a:gd name="T3" fmla="*/ 0 h 43200"/>
                <a:gd name="T4" fmla="*/ 0 w 23649"/>
                <a:gd name="T5" fmla="*/ 0 h 43200"/>
                <a:gd name="T6" fmla="*/ 0 60000 65536"/>
                <a:gd name="T7" fmla="*/ 0 60000 65536"/>
                <a:gd name="T8" fmla="*/ 0 60000 65536"/>
                <a:gd name="T9" fmla="*/ 0 w 23649"/>
                <a:gd name="T10" fmla="*/ 0 h 43200"/>
                <a:gd name="T11" fmla="*/ 23649 w 23649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649" h="43200" fill="none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</a:path>
                <a:path w="23649" h="43200" stroke="0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  <a:lnTo>
                    <a:pt x="2049" y="2160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3" name="Arc 1090"/>
            <p:cNvSpPr>
              <a:spLocks/>
            </p:cNvSpPr>
            <p:nvPr/>
          </p:nvSpPr>
          <p:spPr bwMode="auto">
            <a:xfrm rot="16058654" flipV="1">
              <a:off x="2456" y="2755"/>
              <a:ext cx="262" cy="384"/>
            </a:xfrm>
            <a:custGeom>
              <a:avLst/>
              <a:gdLst>
                <a:gd name="T0" fmla="*/ 0 w 23649"/>
                <a:gd name="T1" fmla="*/ 0 h 43200"/>
                <a:gd name="T2" fmla="*/ 0 w 23649"/>
                <a:gd name="T3" fmla="*/ 0 h 43200"/>
                <a:gd name="T4" fmla="*/ 0 w 23649"/>
                <a:gd name="T5" fmla="*/ 0 h 43200"/>
                <a:gd name="T6" fmla="*/ 0 60000 65536"/>
                <a:gd name="T7" fmla="*/ 0 60000 65536"/>
                <a:gd name="T8" fmla="*/ 0 60000 65536"/>
                <a:gd name="T9" fmla="*/ 0 w 23649"/>
                <a:gd name="T10" fmla="*/ 0 h 43200"/>
                <a:gd name="T11" fmla="*/ 23649 w 23649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649" h="43200" fill="none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</a:path>
                <a:path w="23649" h="43200" stroke="0" extrusionOk="0">
                  <a:moveTo>
                    <a:pt x="0" y="97"/>
                  </a:moveTo>
                  <a:cubicBezTo>
                    <a:pt x="681" y="32"/>
                    <a:pt x="1364" y="-1"/>
                    <a:pt x="2049" y="0"/>
                  </a:cubicBezTo>
                  <a:cubicBezTo>
                    <a:pt x="13978" y="0"/>
                    <a:pt x="23649" y="9670"/>
                    <a:pt x="23649" y="21600"/>
                  </a:cubicBezTo>
                  <a:cubicBezTo>
                    <a:pt x="23649" y="33529"/>
                    <a:pt x="13978" y="43200"/>
                    <a:pt x="2049" y="43200"/>
                  </a:cubicBezTo>
                  <a:cubicBezTo>
                    <a:pt x="1767" y="43200"/>
                    <a:pt x="1486" y="43194"/>
                    <a:pt x="1204" y="43183"/>
                  </a:cubicBezTo>
                  <a:lnTo>
                    <a:pt x="2049" y="2160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4" name="Line 1091"/>
            <p:cNvSpPr>
              <a:spLocks noChangeShapeType="1"/>
            </p:cNvSpPr>
            <p:nvPr/>
          </p:nvSpPr>
          <p:spPr bwMode="auto">
            <a:xfrm flipV="1">
              <a:off x="2784" y="3072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808" name="Text Box 1094"/>
          <p:cNvSpPr txBox="1">
            <a:spLocks noChangeArrowheads="1"/>
          </p:cNvSpPr>
          <p:nvPr/>
        </p:nvSpPr>
        <p:spPr bwMode="auto">
          <a:xfrm>
            <a:off x="5724525" y="3933825"/>
            <a:ext cx="1022350" cy="34925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CH" sz="1600" b="1">
                <a:solidFill>
                  <a:srgbClr val="FFFF00"/>
                </a:solidFill>
                <a:latin typeface="Arial" charset="0"/>
              </a:rPr>
              <a:t>Magnet i</a:t>
            </a:r>
            <a:endParaRPr lang="en-US" sz="16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2809" name="Line 1097"/>
          <p:cNvSpPr>
            <a:spLocks noChangeShapeType="1"/>
          </p:cNvSpPr>
          <p:nvPr/>
        </p:nvSpPr>
        <p:spPr bwMode="auto">
          <a:xfrm flipH="1">
            <a:off x="4648200" y="3352800"/>
            <a:ext cx="0" cy="533400"/>
          </a:xfrm>
          <a:prstGeom prst="line">
            <a:avLst/>
          </a:prstGeom>
          <a:noFill/>
          <a:ln w="25400">
            <a:solidFill>
              <a:srgbClr val="CCE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0" name="Line 1098"/>
          <p:cNvSpPr>
            <a:spLocks noChangeShapeType="1"/>
          </p:cNvSpPr>
          <p:nvPr/>
        </p:nvSpPr>
        <p:spPr bwMode="auto">
          <a:xfrm flipH="1">
            <a:off x="6324600" y="3352800"/>
            <a:ext cx="0" cy="533400"/>
          </a:xfrm>
          <a:prstGeom prst="line">
            <a:avLst/>
          </a:prstGeom>
          <a:noFill/>
          <a:ln w="25400">
            <a:solidFill>
              <a:srgbClr val="CCE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1" name="Line 1099"/>
          <p:cNvSpPr>
            <a:spLocks noChangeShapeType="1"/>
          </p:cNvSpPr>
          <p:nvPr/>
        </p:nvSpPr>
        <p:spPr bwMode="auto">
          <a:xfrm>
            <a:off x="4648200" y="3886200"/>
            <a:ext cx="609600" cy="0"/>
          </a:xfrm>
          <a:prstGeom prst="line">
            <a:avLst/>
          </a:prstGeom>
          <a:noFill/>
          <a:ln w="25400">
            <a:solidFill>
              <a:srgbClr val="CCE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2" name="Line 1100"/>
          <p:cNvSpPr>
            <a:spLocks noChangeShapeType="1"/>
          </p:cNvSpPr>
          <p:nvPr/>
        </p:nvSpPr>
        <p:spPr bwMode="auto">
          <a:xfrm>
            <a:off x="5257800" y="3581400"/>
            <a:ext cx="304800" cy="304800"/>
          </a:xfrm>
          <a:prstGeom prst="line">
            <a:avLst/>
          </a:prstGeom>
          <a:noFill/>
          <a:ln w="25400">
            <a:solidFill>
              <a:srgbClr val="CCE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3" name="Line 1101"/>
          <p:cNvSpPr>
            <a:spLocks noChangeShapeType="1"/>
          </p:cNvSpPr>
          <p:nvPr/>
        </p:nvSpPr>
        <p:spPr bwMode="auto">
          <a:xfrm flipV="1">
            <a:off x="5257800" y="3886200"/>
            <a:ext cx="304800" cy="381000"/>
          </a:xfrm>
          <a:prstGeom prst="line">
            <a:avLst/>
          </a:prstGeom>
          <a:noFill/>
          <a:ln w="25400">
            <a:solidFill>
              <a:srgbClr val="CCE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4" name="Line 1102"/>
          <p:cNvSpPr>
            <a:spLocks noChangeShapeType="1"/>
          </p:cNvSpPr>
          <p:nvPr/>
        </p:nvSpPr>
        <p:spPr bwMode="auto">
          <a:xfrm flipH="1">
            <a:off x="5257800" y="3581400"/>
            <a:ext cx="0" cy="685800"/>
          </a:xfrm>
          <a:prstGeom prst="line">
            <a:avLst/>
          </a:prstGeom>
          <a:noFill/>
          <a:ln w="25400">
            <a:solidFill>
              <a:srgbClr val="CCE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5" name="Line 1103"/>
          <p:cNvSpPr>
            <a:spLocks noChangeShapeType="1"/>
          </p:cNvSpPr>
          <p:nvPr/>
        </p:nvSpPr>
        <p:spPr bwMode="auto">
          <a:xfrm>
            <a:off x="5562600" y="3886200"/>
            <a:ext cx="762000" cy="0"/>
          </a:xfrm>
          <a:prstGeom prst="line">
            <a:avLst/>
          </a:prstGeom>
          <a:noFill/>
          <a:ln w="25400">
            <a:solidFill>
              <a:srgbClr val="CCE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6" name="Line 1104"/>
          <p:cNvSpPr>
            <a:spLocks noChangeShapeType="1"/>
          </p:cNvSpPr>
          <p:nvPr/>
        </p:nvSpPr>
        <p:spPr bwMode="auto">
          <a:xfrm flipH="1">
            <a:off x="5562600" y="3581400"/>
            <a:ext cx="0" cy="609600"/>
          </a:xfrm>
          <a:prstGeom prst="line">
            <a:avLst/>
          </a:prstGeom>
          <a:noFill/>
          <a:ln w="25400">
            <a:solidFill>
              <a:srgbClr val="CCE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17" name="Oval 1092"/>
          <p:cNvSpPr>
            <a:spLocks noChangeArrowheads="1"/>
          </p:cNvSpPr>
          <p:nvPr/>
        </p:nvSpPr>
        <p:spPr bwMode="auto">
          <a:xfrm>
            <a:off x="6248400" y="3276600"/>
            <a:ext cx="152400" cy="152400"/>
          </a:xfrm>
          <a:prstGeom prst="ellipse">
            <a:avLst/>
          </a:prstGeom>
          <a:solidFill>
            <a:srgbClr val="0066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18" name="Oval 1093"/>
          <p:cNvSpPr>
            <a:spLocks noChangeArrowheads="1"/>
          </p:cNvSpPr>
          <p:nvPr/>
        </p:nvSpPr>
        <p:spPr bwMode="auto">
          <a:xfrm>
            <a:off x="4572000" y="3276600"/>
            <a:ext cx="152400" cy="152400"/>
          </a:xfrm>
          <a:prstGeom prst="ellipse">
            <a:avLst/>
          </a:prstGeom>
          <a:solidFill>
            <a:srgbClr val="0066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19" name="Line 1105"/>
          <p:cNvSpPr>
            <a:spLocks noChangeShapeType="1"/>
          </p:cNvSpPr>
          <p:nvPr/>
        </p:nvSpPr>
        <p:spPr bwMode="auto">
          <a:xfrm>
            <a:off x="4648200" y="1295400"/>
            <a:ext cx="16002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0" name="Line 1106"/>
          <p:cNvSpPr>
            <a:spLocks noChangeShapeType="1"/>
          </p:cNvSpPr>
          <p:nvPr/>
        </p:nvSpPr>
        <p:spPr bwMode="auto">
          <a:xfrm flipV="1">
            <a:off x="6248400" y="990600"/>
            <a:ext cx="685800" cy="3048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1" name="Line 1107"/>
          <p:cNvSpPr>
            <a:spLocks noChangeShapeType="1"/>
          </p:cNvSpPr>
          <p:nvPr/>
        </p:nvSpPr>
        <p:spPr bwMode="auto">
          <a:xfrm flipH="1" flipV="1">
            <a:off x="6019800" y="1295400"/>
            <a:ext cx="0" cy="5334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2" name="Line 1108"/>
          <p:cNvSpPr>
            <a:spLocks noChangeShapeType="1"/>
          </p:cNvSpPr>
          <p:nvPr/>
        </p:nvSpPr>
        <p:spPr bwMode="auto">
          <a:xfrm flipH="1" flipV="1">
            <a:off x="7315200" y="1295400"/>
            <a:ext cx="0" cy="5334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3" name="Line 1109"/>
          <p:cNvSpPr>
            <a:spLocks noChangeShapeType="1"/>
          </p:cNvSpPr>
          <p:nvPr/>
        </p:nvSpPr>
        <p:spPr bwMode="auto">
          <a:xfrm>
            <a:off x="6019800" y="1828800"/>
            <a:ext cx="2286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4" name="Line 1110"/>
          <p:cNvSpPr>
            <a:spLocks noChangeShapeType="1"/>
          </p:cNvSpPr>
          <p:nvPr/>
        </p:nvSpPr>
        <p:spPr bwMode="auto">
          <a:xfrm>
            <a:off x="7086600" y="1828800"/>
            <a:ext cx="2286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825" name="Rectangle 1111"/>
          <p:cNvSpPr>
            <a:spLocks noChangeArrowheads="1"/>
          </p:cNvSpPr>
          <p:nvPr/>
        </p:nvSpPr>
        <p:spPr bwMode="auto">
          <a:xfrm>
            <a:off x="6248400" y="1676400"/>
            <a:ext cx="838200" cy="304800"/>
          </a:xfrm>
          <a:prstGeom prst="rect">
            <a:avLst/>
          </a:prstGeom>
          <a:solidFill>
            <a:srgbClr val="CC0066"/>
          </a:solidFill>
          <a:ln w="12700">
            <a:solidFill>
              <a:srgbClr val="C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 sz="1000"/>
          </a:p>
        </p:txBody>
      </p:sp>
      <p:sp>
        <p:nvSpPr>
          <p:cNvPr id="86" name="Rectangle 1114"/>
          <p:cNvSpPr txBox="1">
            <a:spLocks noChangeArrowheads="1"/>
          </p:cNvSpPr>
          <p:nvPr/>
        </p:nvSpPr>
        <p:spPr>
          <a:xfrm>
            <a:off x="117589" y="4437063"/>
            <a:ext cx="9026411" cy="2116137"/>
          </a:xfrm>
          <a:prstGeom prst="rect">
            <a:avLst/>
          </a:prstGeom>
          <a:noFill/>
          <a:ln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de-DE" sz="1600" b="1" kern="0" dirty="0">
                <a:latin typeface="+mn-lt"/>
                <a:ea typeface="+mn-ea"/>
                <a:sym typeface="Symbol" pitchFamily="18" charset="2"/>
              </a:rPr>
              <a:t>Protection of the magnet after a quench:</a:t>
            </a:r>
            <a:endParaRPr lang="de-DE" sz="1600" kern="0" dirty="0">
              <a:solidFill>
                <a:schemeClr val="hlink"/>
              </a:solidFill>
              <a:latin typeface="+mn-lt"/>
              <a:ea typeface="+mn-ea"/>
              <a:sym typeface="Symbol" pitchFamily="18" charset="2"/>
            </a:endParaRPr>
          </a:p>
          <a:p>
            <a:pPr marL="228600" indent="-228600">
              <a:spcBef>
                <a:spcPct val="20000"/>
              </a:spcBef>
              <a:buFontTx/>
              <a:buChar char="•"/>
              <a:defRPr/>
            </a:pPr>
            <a:r>
              <a:rPr lang="de-DE" kern="0" dirty="0">
                <a:solidFill>
                  <a:srgbClr val="0000FF"/>
                </a:solidFill>
                <a:latin typeface="+mn-lt"/>
                <a:ea typeface="+mn-ea"/>
                <a:sym typeface="Symbol" pitchFamily="18" charset="2"/>
              </a:rPr>
              <a:t>The quench is detected by</a:t>
            </a:r>
            <a:r>
              <a:rPr lang="de-DE" kern="0" dirty="0">
                <a:solidFill>
                  <a:srgbClr val="0000FF"/>
                </a:solidFill>
                <a:latin typeface="+mn-lt"/>
                <a:ea typeface="+mn-ea"/>
                <a:sym typeface="Wingdings" pitchFamily="2" charset="2"/>
              </a:rPr>
              <a:t> measuring the </a:t>
            </a:r>
            <a:r>
              <a:rPr lang="de-DE" b="1" u="sng" kern="0" dirty="0">
                <a:solidFill>
                  <a:srgbClr val="0000FF"/>
                </a:solidFill>
                <a:latin typeface="+mn-lt"/>
                <a:ea typeface="+mn-ea"/>
                <a:sym typeface="Wingdings" pitchFamily="2" charset="2"/>
              </a:rPr>
              <a:t>voltage increase</a:t>
            </a:r>
            <a:r>
              <a:rPr lang="de-DE" b="1" kern="0" dirty="0">
                <a:solidFill>
                  <a:srgbClr val="0000FF"/>
                </a:solidFill>
                <a:latin typeface="+mn-lt"/>
                <a:ea typeface="+mn-ea"/>
                <a:sym typeface="Wingdings" pitchFamily="2" charset="2"/>
              </a:rPr>
              <a:t> </a:t>
            </a:r>
            <a:r>
              <a:rPr lang="de-DE" kern="0" dirty="0">
                <a:solidFill>
                  <a:srgbClr val="0000FF"/>
                </a:solidFill>
                <a:latin typeface="+mn-lt"/>
                <a:ea typeface="+mn-ea"/>
                <a:sym typeface="Wingdings" pitchFamily="2" charset="2"/>
              </a:rPr>
              <a:t>over coil.</a:t>
            </a:r>
            <a:endParaRPr lang="de-DE" kern="0" dirty="0">
              <a:solidFill>
                <a:srgbClr val="0000FF"/>
              </a:solidFill>
              <a:latin typeface="+mn-lt"/>
              <a:ea typeface="+mn-ea"/>
              <a:sym typeface="Symbol" pitchFamily="18" charset="2"/>
            </a:endParaRPr>
          </a:p>
          <a:p>
            <a:pPr marL="228600" indent="-228600">
              <a:spcBef>
                <a:spcPct val="20000"/>
              </a:spcBef>
              <a:buFontTx/>
              <a:buChar char="•"/>
              <a:defRPr/>
            </a:pPr>
            <a:r>
              <a:rPr lang="de-DE" kern="0" dirty="0">
                <a:solidFill>
                  <a:srgbClr val="0000FF"/>
                </a:solidFill>
                <a:latin typeface="+mn-lt"/>
                <a:ea typeface="+mn-ea"/>
                <a:sym typeface="Symbol" pitchFamily="18" charset="2"/>
              </a:rPr>
              <a:t>The energy is distributed in the magnet </a:t>
            </a:r>
            <a:r>
              <a:rPr lang="de-DE" kern="0" dirty="0" err="1">
                <a:solidFill>
                  <a:srgbClr val="0000FF"/>
                </a:solidFill>
                <a:latin typeface="+mn-lt"/>
                <a:ea typeface="+mn-ea"/>
                <a:sym typeface="Symbol" pitchFamily="18" charset="2"/>
              </a:rPr>
              <a:t>by</a:t>
            </a:r>
            <a:r>
              <a:rPr lang="de-DE" kern="0" dirty="0">
                <a:solidFill>
                  <a:srgbClr val="0000FF"/>
                </a:solidFill>
                <a:latin typeface="+mn-lt"/>
                <a:ea typeface="+mn-ea"/>
                <a:sym typeface="Symbol" pitchFamily="18" charset="2"/>
              </a:rPr>
              <a:t> </a:t>
            </a:r>
            <a:r>
              <a:rPr lang="de-DE" kern="0" dirty="0" err="1" smtClean="0">
                <a:solidFill>
                  <a:srgbClr val="0000FF"/>
                </a:solidFill>
                <a:latin typeface="+mn-lt"/>
                <a:ea typeface="+mn-ea"/>
                <a:sym typeface="Symbol" pitchFamily="18" charset="2"/>
              </a:rPr>
              <a:t>forced</a:t>
            </a:r>
            <a:r>
              <a:rPr lang="de-DE" kern="0" dirty="0" smtClean="0">
                <a:solidFill>
                  <a:srgbClr val="0000FF"/>
                </a:solidFill>
                <a:latin typeface="+mn-lt"/>
                <a:ea typeface="+mn-ea"/>
                <a:sym typeface="Symbol" pitchFamily="18" charset="2"/>
              </a:rPr>
              <a:t> </a:t>
            </a:r>
            <a:r>
              <a:rPr lang="de-DE" kern="0" dirty="0" err="1" smtClean="0">
                <a:solidFill>
                  <a:srgbClr val="0000FF"/>
                </a:solidFill>
                <a:latin typeface="+mn-lt"/>
                <a:ea typeface="+mn-ea"/>
                <a:sym typeface="Symbol" pitchFamily="18" charset="2"/>
              </a:rPr>
              <a:t>quenching</a:t>
            </a:r>
            <a:r>
              <a:rPr lang="de-DE" kern="0" dirty="0" smtClean="0">
                <a:solidFill>
                  <a:srgbClr val="0000FF"/>
                </a:solidFill>
                <a:latin typeface="+mn-lt"/>
                <a:ea typeface="+mn-ea"/>
                <a:sym typeface="Symbol" pitchFamily="18" charset="2"/>
              </a:rPr>
              <a:t> </a:t>
            </a:r>
            <a:r>
              <a:rPr lang="de-DE" kern="0" dirty="0">
                <a:solidFill>
                  <a:srgbClr val="0000FF"/>
                </a:solidFill>
                <a:latin typeface="+mn-lt"/>
                <a:ea typeface="+mn-ea"/>
                <a:sym typeface="Symbol" pitchFamily="18" charset="2"/>
              </a:rPr>
              <a:t>using quench heaters.</a:t>
            </a:r>
          </a:p>
          <a:p>
            <a:pPr marL="228600" indent="-228600">
              <a:spcBef>
                <a:spcPct val="20000"/>
              </a:spcBef>
              <a:buFontTx/>
              <a:buChar char="•"/>
              <a:defRPr/>
            </a:pPr>
            <a:r>
              <a:rPr lang="de-DE" kern="0" dirty="0">
                <a:solidFill>
                  <a:srgbClr val="0000FF"/>
                </a:solidFill>
                <a:latin typeface="+mn-lt"/>
                <a:ea typeface="+mn-ea"/>
                <a:sym typeface="Symbol" pitchFamily="18" charset="2"/>
              </a:rPr>
              <a:t>The current in the quenched magnet decays in &lt; 200 ms.</a:t>
            </a:r>
          </a:p>
          <a:p>
            <a:pPr marL="228600" indent="-228600">
              <a:spcBef>
                <a:spcPct val="20000"/>
              </a:spcBef>
              <a:buFontTx/>
              <a:buChar char="•"/>
              <a:defRPr/>
            </a:pPr>
            <a:r>
              <a:rPr lang="de-DE" kern="0" dirty="0">
                <a:solidFill>
                  <a:srgbClr val="0000FF"/>
                </a:solidFill>
                <a:latin typeface="+mn-lt"/>
                <a:ea typeface="+mn-ea"/>
                <a:sym typeface="Symbol" pitchFamily="18" charset="2"/>
              </a:rPr>
              <a:t>The current flows through the bypass diode (triggered by the voltage increase over the magnet).</a:t>
            </a:r>
          </a:p>
          <a:p>
            <a:pPr marL="228600" indent="-228600">
              <a:spcBef>
                <a:spcPct val="20000"/>
              </a:spcBef>
              <a:buFontTx/>
              <a:buChar char="•"/>
              <a:defRPr/>
            </a:pPr>
            <a:r>
              <a:rPr lang="de-DE" kern="0" dirty="0">
                <a:solidFill>
                  <a:srgbClr val="0000FF"/>
                </a:solidFill>
                <a:latin typeface="+mn-lt"/>
                <a:ea typeface="+mn-ea"/>
                <a:sym typeface="Symbol" pitchFamily="18" charset="2"/>
              </a:rPr>
              <a:t>The current of all other magnets </a:t>
            </a:r>
            <a:r>
              <a:rPr lang="de-DE" kern="0" dirty="0" err="1">
                <a:solidFill>
                  <a:srgbClr val="0000FF"/>
                </a:solidFill>
                <a:latin typeface="+mn-lt"/>
                <a:ea typeface="+mn-ea"/>
                <a:sym typeface="Symbol" pitchFamily="18" charset="2"/>
              </a:rPr>
              <a:t>is</a:t>
            </a:r>
            <a:r>
              <a:rPr lang="de-DE" kern="0" dirty="0">
                <a:solidFill>
                  <a:srgbClr val="0000FF"/>
                </a:solidFill>
                <a:latin typeface="+mn-lt"/>
                <a:ea typeface="+mn-ea"/>
                <a:sym typeface="Symbol" pitchFamily="18" charset="2"/>
              </a:rPr>
              <a:t> </a:t>
            </a:r>
            <a:r>
              <a:rPr lang="de-DE" kern="0" dirty="0" err="1" smtClean="0">
                <a:solidFill>
                  <a:srgbClr val="0000FF"/>
                </a:solidFill>
                <a:latin typeface="+mn-lt"/>
                <a:ea typeface="+mn-ea"/>
                <a:sym typeface="Symbol" pitchFamily="18" charset="2"/>
              </a:rPr>
              <a:t>discharged</a:t>
            </a:r>
            <a:r>
              <a:rPr lang="de-DE" kern="0" dirty="0" smtClean="0">
                <a:solidFill>
                  <a:srgbClr val="0000FF"/>
                </a:solidFill>
                <a:latin typeface="+mn-lt"/>
                <a:ea typeface="+mn-ea"/>
                <a:sym typeface="Symbol" pitchFamily="18" charset="2"/>
              </a:rPr>
              <a:t> </a:t>
            </a:r>
            <a:r>
              <a:rPr lang="de-DE" kern="0" dirty="0">
                <a:solidFill>
                  <a:srgbClr val="0000FF"/>
                </a:solidFill>
                <a:latin typeface="+mn-lt"/>
                <a:ea typeface="+mn-ea"/>
                <a:sym typeface="Symbol" pitchFamily="18" charset="2"/>
              </a:rPr>
              <a:t>into the dump resistors.</a:t>
            </a:r>
          </a:p>
        </p:txBody>
      </p:sp>
      <p:sp>
        <p:nvSpPr>
          <p:cNvPr id="32827" name="Text Box 1116"/>
          <p:cNvSpPr txBox="1">
            <a:spLocks noChangeArrowheads="1"/>
          </p:cNvSpPr>
          <p:nvPr/>
        </p:nvSpPr>
        <p:spPr bwMode="auto">
          <a:xfrm>
            <a:off x="5638800" y="2057400"/>
            <a:ext cx="19812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C00000"/>
                </a:solidFill>
                <a:latin typeface="Arial" charset="0"/>
              </a:rPr>
              <a:t>Discharge resistor</a:t>
            </a:r>
          </a:p>
        </p:txBody>
      </p:sp>
    </p:spTree>
    <p:extLst>
      <p:ext uri="{BB962C8B-B14F-4D97-AF65-F5344CB8AC3E}">
        <p14:creationId xmlns:p14="http://schemas.microsoft.com/office/powerpoint/2010/main" val="3703411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 descr="Screen Shot 2013-09-07 at 5.32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77028" cy="6858000"/>
          </a:xfrm>
          <a:prstGeom prst="rect">
            <a:avLst/>
          </a:prstGeom>
        </p:spPr>
      </p:pic>
      <p:pic>
        <p:nvPicPr>
          <p:cNvPr id="5" name="Picture 4" descr="Screen Shot 2013-09-07 at 5.37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66" y="1234617"/>
            <a:ext cx="2328120" cy="537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96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82312" y="1112179"/>
            <a:ext cx="8915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</a:rPr>
              <a:t>Beam vacuum  ~10</a:t>
            </a:r>
            <a:r>
              <a:rPr lang="en-US" sz="2000" b="1" baseline="30000" dirty="0">
                <a:solidFill>
                  <a:prstClr val="black"/>
                </a:solidFill>
                <a:latin typeface="Calibri"/>
                <a:ea typeface="+mn-ea"/>
              </a:rPr>
              <a:t>-10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  <a:ea typeface="+mn-ea"/>
              </a:rPr>
              <a:t>mbar 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~3 million molecules/cm</a:t>
            </a:r>
            <a:r>
              <a:rPr lang="en-US" sz="2000" baseline="30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)</a:t>
            </a:r>
            <a:endParaRPr lang="en-US" sz="20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75779" name="Picture 6" descr="beampi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630" y="1634655"/>
            <a:ext cx="426720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Vacuum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19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4639825"/>
            <a:ext cx="9144000" cy="221817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0000"/>
                </a:solidFill>
              </a:rPr>
              <a:t>Cold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umping </a:t>
            </a:r>
            <a:r>
              <a:rPr lang="en-US" dirty="0"/>
              <a:t>is insured by cold surfaces for all gases except helium. To avoid </a:t>
            </a:r>
            <a:r>
              <a:rPr lang="en-US" dirty="0" smtClean="0"/>
              <a:t>subsequent desorption</a:t>
            </a:r>
            <a:r>
              <a:rPr lang="en-US" dirty="0"/>
              <a:t>, low initial pressures are required before cool-down, and this is ensured by </a:t>
            </a:r>
            <a:r>
              <a:rPr lang="en-US" dirty="0" smtClean="0"/>
              <a:t>turbo molecular </a:t>
            </a:r>
            <a:r>
              <a:rPr lang="en-US" dirty="0"/>
              <a:t>pumps </a:t>
            </a:r>
            <a:r>
              <a:rPr lang="en-US" dirty="0" smtClean="0"/>
              <a:t>etc.</a:t>
            </a:r>
          </a:p>
          <a:p>
            <a:r>
              <a:rPr lang="en-US" b="1" dirty="0">
                <a:solidFill>
                  <a:srgbClr val="FF0000"/>
                </a:solidFill>
              </a:rPr>
              <a:t>Warm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NEG </a:t>
            </a:r>
            <a:r>
              <a:rPr lang="en-US" dirty="0"/>
              <a:t>provides most of the pumping capacity, with additional ion pumps for </a:t>
            </a:r>
            <a:r>
              <a:rPr lang="en-US" dirty="0" smtClean="0"/>
              <a:t>the noble </a:t>
            </a:r>
            <a:r>
              <a:rPr lang="en-US" dirty="0"/>
              <a:t>gases which are not pumped by the </a:t>
            </a:r>
            <a:r>
              <a:rPr lang="en-US" dirty="0" smtClean="0"/>
              <a:t>NEG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81" y="1646509"/>
            <a:ext cx="3316006" cy="290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92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Base 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Magnets, cryogenics, QPS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Optics etc.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Beam (injectors, LHC)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Crossing angles, squeeze…</a:t>
            </a:r>
          </a:p>
          <a:p>
            <a:pPr lvl="1"/>
            <a:r>
              <a:rPr lang="en-US" dirty="0" smtClean="0"/>
              <a:t>RF, Instrumentation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Pulling it together</a:t>
            </a:r>
          </a:p>
          <a:p>
            <a:pPr lvl="1"/>
            <a:r>
              <a:rPr lang="en-US" dirty="0" smtClean="0"/>
              <a:t>The nominal cycle</a:t>
            </a:r>
          </a:p>
          <a:p>
            <a:pPr lvl="1"/>
            <a:r>
              <a:rPr lang="en-US" dirty="0" smtClean="0"/>
              <a:t>Machine protection</a:t>
            </a:r>
          </a:p>
          <a:p>
            <a:r>
              <a:rPr lang="en-US" dirty="0" smtClean="0"/>
              <a:t>Performance</a:t>
            </a:r>
          </a:p>
          <a:p>
            <a:pPr lvl="1"/>
            <a:r>
              <a:rPr lang="en-US" dirty="0" smtClean="0"/>
              <a:t>Past performance</a:t>
            </a:r>
          </a:p>
          <a:p>
            <a:pPr lvl="1"/>
            <a:r>
              <a:rPr lang="en-US" dirty="0" smtClean="0"/>
              <a:t>Limitations</a:t>
            </a:r>
          </a:p>
          <a:p>
            <a:pPr lvl="1"/>
            <a:r>
              <a:rPr lang="en-US" dirty="0" smtClean="0"/>
              <a:t>LS1</a:t>
            </a:r>
          </a:p>
          <a:p>
            <a:pPr lvl="1"/>
            <a:r>
              <a:rPr lang="en-US" dirty="0" smtClean="0"/>
              <a:t>The future and beyond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43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OPTICS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2419617"/>
            <a:ext cx="4185696" cy="3211445"/>
            <a:chOff x="5638800" y="4303713"/>
            <a:chExt cx="2971800" cy="2554287"/>
          </a:xfrm>
        </p:grpSpPr>
        <p:pic>
          <p:nvPicPr>
            <p:cNvPr id="8" name="Picture 13" descr="Feldlinien_Qua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953" b="11859"/>
            <a:stretch>
              <a:fillRect/>
            </a:stretch>
          </p:blipFill>
          <p:spPr bwMode="auto">
            <a:xfrm>
              <a:off x="5638800" y="4303713"/>
              <a:ext cx="2971800" cy="2554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e 14"/>
            <p:cNvSpPr>
              <a:spLocks noChangeShapeType="1"/>
            </p:cNvSpPr>
            <p:nvPr/>
          </p:nvSpPr>
          <p:spPr bwMode="auto">
            <a:xfrm flipH="1">
              <a:off x="7618413" y="5605463"/>
              <a:ext cx="533400" cy="158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 flipV="1">
              <a:off x="7543800" y="4924425"/>
              <a:ext cx="0" cy="6032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3797" y="2437983"/>
            <a:ext cx="4870203" cy="32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91476" y="5845397"/>
            <a:ext cx="8569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Recall: a </a:t>
            </a:r>
            <a:r>
              <a:rPr lang="en-US" sz="2000" dirty="0" err="1" smtClean="0"/>
              <a:t>quadrupole</a:t>
            </a:r>
            <a:r>
              <a:rPr lang="en-US" sz="2000" dirty="0" smtClean="0"/>
              <a:t> magnet will focus in plane and de-focus in the other.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Convention: a “focusing” </a:t>
            </a:r>
            <a:r>
              <a:rPr lang="en-US" sz="2000" dirty="0" err="1" smtClean="0"/>
              <a:t>quadrupole</a:t>
            </a:r>
            <a:r>
              <a:rPr lang="en-US" sz="2000" dirty="0" smtClean="0"/>
              <a:t> focuses in the horizontal plane </a:t>
            </a:r>
            <a:endParaRPr lang="en-US" sz="2000" dirty="0"/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63" y="270440"/>
            <a:ext cx="195421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1928560" y="4061096"/>
            <a:ext cx="627925" cy="61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H="1">
            <a:off x="2686584" y="4217896"/>
            <a:ext cx="2424" cy="71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01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464E-97CD-444E-9EE8-E53275B7B1FE}" type="slidenum">
              <a:rPr lang="en-GB"/>
              <a:pPr/>
              <a:t>21</a:t>
            </a:fld>
            <a:endParaRPr lang="en-GB"/>
          </a:p>
        </p:txBody>
      </p:sp>
      <p:sp>
        <p:nvSpPr>
          <p:cNvPr id="53556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Alternate gradient focusing</a:t>
            </a:r>
            <a:endParaRPr lang="en-US" dirty="0"/>
          </a:p>
        </p:txBody>
      </p:sp>
      <p:sp>
        <p:nvSpPr>
          <p:cNvPr id="535556" name="Text Box 4"/>
          <p:cNvSpPr txBox="1">
            <a:spLocks noChangeArrowheads="1"/>
          </p:cNvSpPr>
          <p:nvPr/>
        </p:nvSpPr>
        <p:spPr bwMode="auto">
          <a:xfrm>
            <a:off x="3941372" y="5091547"/>
            <a:ext cx="3962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High Tower Text" pitchFamily="18" charset="0"/>
              </a:rPr>
              <a:t>(and </a:t>
            </a:r>
            <a:r>
              <a:rPr lang="en-US" dirty="0" smtClean="0">
                <a:solidFill>
                  <a:schemeClr val="tx1"/>
                </a:solidFill>
                <a:latin typeface="High Tower Text" pitchFamily="18" charset="0"/>
              </a:rPr>
              <a:t>similarly </a:t>
            </a:r>
            <a:r>
              <a:rPr lang="en-US" dirty="0">
                <a:solidFill>
                  <a:schemeClr val="tx1"/>
                </a:solidFill>
                <a:latin typeface="High Tower Text" pitchFamily="18" charset="0"/>
              </a:rPr>
              <a:t>for </a:t>
            </a:r>
            <a:r>
              <a:rPr lang="en-US" dirty="0" smtClean="0">
                <a:solidFill>
                  <a:schemeClr val="tx1"/>
                </a:solidFill>
                <a:latin typeface="High Tower Text" pitchFamily="18" charset="0"/>
              </a:rPr>
              <a:t>the vertical plane y)</a:t>
            </a:r>
            <a:endParaRPr lang="en-US" dirty="0">
              <a:solidFill>
                <a:schemeClr val="tx1"/>
              </a:solidFill>
              <a:latin typeface="High Tower Text" pitchFamily="18" charset="0"/>
            </a:endParaRPr>
          </a:p>
        </p:txBody>
      </p:sp>
      <p:sp>
        <p:nvSpPr>
          <p:cNvPr id="535557" name="Text Box 5"/>
          <p:cNvSpPr txBox="1">
            <a:spLocks noChangeArrowheads="1"/>
          </p:cNvSpPr>
          <p:nvPr/>
        </p:nvSpPr>
        <p:spPr bwMode="auto">
          <a:xfrm>
            <a:off x="486027" y="2926646"/>
            <a:ext cx="7666791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hangingPunct="1"/>
            <a:r>
              <a:rPr lang="en-US" sz="2000" dirty="0">
                <a:solidFill>
                  <a:schemeClr val="tx1"/>
                </a:solidFill>
                <a:latin typeface="High Tower Text" pitchFamily="18" charset="0"/>
              </a:rPr>
              <a:t>The general linear magnet lattice can be parameterized by a </a:t>
            </a:r>
            <a:r>
              <a:rPr lang="en-US" sz="2000" dirty="0">
                <a:solidFill>
                  <a:srgbClr val="FF0000"/>
                </a:solidFill>
                <a:latin typeface="High Tower Text" pitchFamily="18" charset="0"/>
              </a:rPr>
              <a:t>‘varying spring constant’</a:t>
            </a:r>
            <a:r>
              <a:rPr lang="en-US" sz="2000" dirty="0">
                <a:solidFill>
                  <a:schemeClr val="tx1"/>
                </a:solidFill>
                <a:latin typeface="High Tower Text" pitchFamily="18" charset="0"/>
              </a:rPr>
              <a:t>, K=K(s</a:t>
            </a:r>
            <a:r>
              <a:rPr lang="en-US" sz="2000" dirty="0" smtClean="0">
                <a:solidFill>
                  <a:schemeClr val="tx1"/>
                </a:solidFill>
                <a:latin typeface="High Tower Text" pitchFamily="18" charset="0"/>
              </a:rPr>
              <a:t>).</a:t>
            </a:r>
            <a:endParaRPr lang="en-US" sz="2000" dirty="0">
              <a:solidFill>
                <a:schemeClr val="tx1"/>
              </a:solidFill>
              <a:latin typeface="High Tower Text" pitchFamily="18" charset="0"/>
            </a:endParaRPr>
          </a:p>
        </p:txBody>
      </p:sp>
      <p:sp>
        <p:nvSpPr>
          <p:cNvPr id="535558" name="Text Box 6"/>
          <p:cNvSpPr txBox="1">
            <a:spLocks noChangeArrowheads="1"/>
          </p:cNvSpPr>
          <p:nvPr/>
        </p:nvSpPr>
        <p:spPr bwMode="auto">
          <a:xfrm>
            <a:off x="552659" y="3730800"/>
            <a:ext cx="78646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hangingPunct="1"/>
            <a:r>
              <a:rPr lang="en-US" sz="2000" dirty="0">
                <a:solidFill>
                  <a:srgbClr val="FF0000"/>
                </a:solidFill>
                <a:latin typeface="High Tower Text" pitchFamily="18" charset="0"/>
              </a:rPr>
              <a:t>K(s) describes the distribution of focusing strength along the </a:t>
            </a:r>
            <a:r>
              <a:rPr lang="en-US" sz="2000" dirty="0" smtClean="0">
                <a:solidFill>
                  <a:srgbClr val="FF0000"/>
                </a:solidFill>
                <a:latin typeface="High Tower Text" pitchFamily="18" charset="0"/>
              </a:rPr>
              <a:t>lattice and is periodic.</a:t>
            </a:r>
            <a:r>
              <a:rPr lang="en-US" sz="2000" dirty="0" smtClean="0">
                <a:solidFill>
                  <a:schemeClr val="tx1"/>
                </a:solidFill>
                <a:latin typeface="High Tower Text" pitchFamily="18" charset="0"/>
              </a:rPr>
              <a:t> </a:t>
            </a:r>
            <a:endParaRPr lang="en-US" sz="2000" dirty="0">
              <a:solidFill>
                <a:schemeClr val="tx1"/>
              </a:solidFill>
              <a:latin typeface="High Tower Text" pitchFamily="18" charset="0"/>
            </a:endParaRPr>
          </a:p>
        </p:txBody>
      </p:sp>
      <p:sp>
        <p:nvSpPr>
          <p:cNvPr id="535561" name="Text Box 9"/>
          <p:cNvSpPr txBox="1">
            <a:spLocks noChangeArrowheads="1"/>
          </p:cNvSpPr>
          <p:nvPr/>
        </p:nvSpPr>
        <p:spPr bwMode="auto">
          <a:xfrm>
            <a:off x="3172224" y="6137949"/>
            <a:ext cx="2903524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hangingPunct="1"/>
            <a:r>
              <a:rPr lang="en-US" sz="2000" dirty="0">
                <a:solidFill>
                  <a:schemeClr val="tx1"/>
                </a:solidFill>
                <a:latin typeface="High Tower Text" pitchFamily="18" charset="0"/>
              </a:rPr>
              <a:t>This is </a:t>
            </a:r>
            <a:r>
              <a:rPr lang="en-US" sz="2000" u="sng" dirty="0">
                <a:solidFill>
                  <a:schemeClr val="tx1"/>
                </a:solidFill>
                <a:latin typeface="High Tower Text" pitchFamily="18" charset="0"/>
              </a:rPr>
              <a:t>Hill’s equation</a:t>
            </a:r>
            <a:r>
              <a:rPr lang="en-US" sz="2000" dirty="0">
                <a:solidFill>
                  <a:schemeClr val="tx1"/>
                </a:solidFill>
                <a:latin typeface="High Tower Text" pitchFamily="18" charset="0"/>
              </a:rPr>
              <a:t>.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2462" y="976153"/>
            <a:ext cx="7985804" cy="1363983"/>
            <a:chOff x="472462" y="976153"/>
            <a:chExt cx="7985804" cy="1363983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914466" y="1730536"/>
              <a:ext cx="75438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11"/>
            <p:cNvSpPr>
              <a:spLocks/>
            </p:cNvSpPr>
            <p:nvPr/>
          </p:nvSpPr>
          <p:spPr bwMode="auto">
            <a:xfrm rot="16200000">
              <a:off x="707297" y="1556705"/>
              <a:ext cx="1081088" cy="361950"/>
            </a:xfrm>
            <a:custGeom>
              <a:avLst/>
              <a:gdLst>
                <a:gd name="T0" fmla="*/ 1 w 681"/>
                <a:gd name="T1" fmla="*/ 19 h 228"/>
                <a:gd name="T2" fmla="*/ 8 w 681"/>
                <a:gd name="T3" fmla="*/ 19 h 228"/>
                <a:gd name="T4" fmla="*/ 46 w 681"/>
                <a:gd name="T5" fmla="*/ 42 h 228"/>
                <a:gd name="T6" fmla="*/ 90 w 681"/>
                <a:gd name="T7" fmla="*/ 55 h 228"/>
                <a:gd name="T8" fmla="*/ 126 w 681"/>
                <a:gd name="T9" fmla="*/ 64 h 228"/>
                <a:gd name="T10" fmla="*/ 166 w 681"/>
                <a:gd name="T11" fmla="*/ 72 h 228"/>
                <a:gd name="T12" fmla="*/ 211 w 681"/>
                <a:gd name="T13" fmla="*/ 72 h 228"/>
                <a:gd name="T14" fmla="*/ 254 w 681"/>
                <a:gd name="T15" fmla="*/ 76 h 228"/>
                <a:gd name="T16" fmla="*/ 295 w 681"/>
                <a:gd name="T17" fmla="*/ 76 h 228"/>
                <a:gd name="T18" fmla="*/ 331 w 681"/>
                <a:gd name="T19" fmla="*/ 74 h 228"/>
                <a:gd name="T20" fmla="*/ 368 w 681"/>
                <a:gd name="T21" fmla="*/ 73 h 228"/>
                <a:gd name="T22" fmla="*/ 403 w 681"/>
                <a:gd name="T23" fmla="*/ 73 h 228"/>
                <a:gd name="T24" fmla="*/ 438 w 681"/>
                <a:gd name="T25" fmla="*/ 71 h 228"/>
                <a:gd name="T26" fmla="*/ 476 w 681"/>
                <a:gd name="T27" fmla="*/ 68 h 228"/>
                <a:gd name="T28" fmla="*/ 502 w 681"/>
                <a:gd name="T29" fmla="*/ 65 h 228"/>
                <a:gd name="T30" fmla="*/ 532 w 681"/>
                <a:gd name="T31" fmla="*/ 61 h 228"/>
                <a:gd name="T32" fmla="*/ 576 w 681"/>
                <a:gd name="T33" fmla="*/ 56 h 228"/>
                <a:gd name="T34" fmla="*/ 617 w 681"/>
                <a:gd name="T35" fmla="*/ 47 h 228"/>
                <a:gd name="T36" fmla="*/ 644 w 681"/>
                <a:gd name="T37" fmla="*/ 40 h 228"/>
                <a:gd name="T38" fmla="*/ 662 w 681"/>
                <a:gd name="T39" fmla="*/ 29 h 228"/>
                <a:gd name="T40" fmla="*/ 680 w 681"/>
                <a:gd name="T41" fmla="*/ 13 h 228"/>
                <a:gd name="T42" fmla="*/ 673 w 681"/>
                <a:gd name="T43" fmla="*/ 211 h 228"/>
                <a:gd name="T44" fmla="*/ 673 w 681"/>
                <a:gd name="T45" fmla="*/ 211 h 228"/>
                <a:gd name="T46" fmla="*/ 647 w 681"/>
                <a:gd name="T47" fmla="*/ 194 h 228"/>
                <a:gd name="T48" fmla="*/ 610 w 681"/>
                <a:gd name="T49" fmla="*/ 178 h 228"/>
                <a:gd name="T50" fmla="*/ 580 w 681"/>
                <a:gd name="T51" fmla="*/ 169 h 228"/>
                <a:gd name="T52" fmla="*/ 547 w 681"/>
                <a:gd name="T53" fmla="*/ 164 h 228"/>
                <a:gd name="T54" fmla="*/ 505 w 681"/>
                <a:gd name="T55" fmla="*/ 156 h 228"/>
                <a:gd name="T56" fmla="*/ 479 w 681"/>
                <a:gd name="T57" fmla="*/ 154 h 228"/>
                <a:gd name="T58" fmla="*/ 433 w 681"/>
                <a:gd name="T59" fmla="*/ 149 h 228"/>
                <a:gd name="T60" fmla="*/ 395 w 681"/>
                <a:gd name="T61" fmla="*/ 146 h 228"/>
                <a:gd name="T62" fmla="*/ 352 w 681"/>
                <a:gd name="T63" fmla="*/ 146 h 228"/>
                <a:gd name="T64" fmla="*/ 322 w 681"/>
                <a:gd name="T65" fmla="*/ 146 h 228"/>
                <a:gd name="T66" fmla="*/ 274 w 681"/>
                <a:gd name="T67" fmla="*/ 148 h 228"/>
                <a:gd name="T68" fmla="*/ 220 w 681"/>
                <a:gd name="T69" fmla="*/ 151 h 228"/>
                <a:gd name="T70" fmla="*/ 188 w 681"/>
                <a:gd name="T71" fmla="*/ 155 h 228"/>
                <a:gd name="T72" fmla="*/ 157 w 681"/>
                <a:gd name="T73" fmla="*/ 156 h 228"/>
                <a:gd name="T74" fmla="*/ 123 w 681"/>
                <a:gd name="T75" fmla="*/ 164 h 228"/>
                <a:gd name="T76" fmla="*/ 96 w 681"/>
                <a:gd name="T77" fmla="*/ 168 h 228"/>
                <a:gd name="T78" fmla="*/ 56 w 681"/>
                <a:gd name="T79" fmla="*/ 175 h 228"/>
                <a:gd name="T80" fmla="*/ 27 w 681"/>
                <a:gd name="T81" fmla="*/ 187 h 228"/>
                <a:gd name="T82" fmla="*/ 1 w 681"/>
                <a:gd name="T83" fmla="*/ 21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81" h="228">
                  <a:moveTo>
                    <a:pt x="1" y="19"/>
                  </a:moveTo>
                  <a:lnTo>
                    <a:pt x="1" y="19"/>
                  </a:lnTo>
                  <a:lnTo>
                    <a:pt x="0" y="0"/>
                  </a:lnTo>
                  <a:lnTo>
                    <a:pt x="8" y="19"/>
                  </a:lnTo>
                  <a:lnTo>
                    <a:pt x="19" y="30"/>
                  </a:lnTo>
                  <a:lnTo>
                    <a:pt x="46" y="42"/>
                  </a:lnTo>
                  <a:lnTo>
                    <a:pt x="68" y="48"/>
                  </a:lnTo>
                  <a:lnTo>
                    <a:pt x="90" y="55"/>
                  </a:lnTo>
                  <a:lnTo>
                    <a:pt x="104" y="59"/>
                  </a:lnTo>
                  <a:lnTo>
                    <a:pt x="126" y="64"/>
                  </a:lnTo>
                  <a:lnTo>
                    <a:pt x="140" y="67"/>
                  </a:lnTo>
                  <a:lnTo>
                    <a:pt x="166" y="72"/>
                  </a:lnTo>
                  <a:lnTo>
                    <a:pt x="188" y="71"/>
                  </a:lnTo>
                  <a:lnTo>
                    <a:pt x="211" y="72"/>
                  </a:lnTo>
                  <a:lnTo>
                    <a:pt x="232" y="74"/>
                  </a:lnTo>
                  <a:lnTo>
                    <a:pt x="254" y="76"/>
                  </a:lnTo>
                  <a:lnTo>
                    <a:pt x="274" y="78"/>
                  </a:lnTo>
                  <a:lnTo>
                    <a:pt x="295" y="76"/>
                  </a:lnTo>
                  <a:lnTo>
                    <a:pt x="312" y="73"/>
                  </a:lnTo>
                  <a:lnTo>
                    <a:pt x="331" y="74"/>
                  </a:lnTo>
                  <a:lnTo>
                    <a:pt x="350" y="73"/>
                  </a:lnTo>
                  <a:lnTo>
                    <a:pt x="368" y="73"/>
                  </a:lnTo>
                  <a:lnTo>
                    <a:pt x="389" y="73"/>
                  </a:lnTo>
                  <a:lnTo>
                    <a:pt x="403" y="73"/>
                  </a:lnTo>
                  <a:lnTo>
                    <a:pt x="420" y="72"/>
                  </a:lnTo>
                  <a:lnTo>
                    <a:pt x="438" y="71"/>
                  </a:lnTo>
                  <a:lnTo>
                    <a:pt x="460" y="71"/>
                  </a:lnTo>
                  <a:lnTo>
                    <a:pt x="476" y="68"/>
                  </a:lnTo>
                  <a:lnTo>
                    <a:pt x="488" y="70"/>
                  </a:lnTo>
                  <a:lnTo>
                    <a:pt x="502" y="65"/>
                  </a:lnTo>
                  <a:lnTo>
                    <a:pt x="516" y="64"/>
                  </a:lnTo>
                  <a:lnTo>
                    <a:pt x="532" y="61"/>
                  </a:lnTo>
                  <a:lnTo>
                    <a:pt x="551" y="58"/>
                  </a:lnTo>
                  <a:lnTo>
                    <a:pt x="576" y="56"/>
                  </a:lnTo>
                  <a:lnTo>
                    <a:pt x="593" y="52"/>
                  </a:lnTo>
                  <a:lnTo>
                    <a:pt x="617" y="47"/>
                  </a:lnTo>
                  <a:lnTo>
                    <a:pt x="635" y="43"/>
                  </a:lnTo>
                  <a:lnTo>
                    <a:pt x="644" y="40"/>
                  </a:lnTo>
                  <a:lnTo>
                    <a:pt x="653" y="34"/>
                  </a:lnTo>
                  <a:lnTo>
                    <a:pt x="662" y="29"/>
                  </a:lnTo>
                  <a:lnTo>
                    <a:pt x="671" y="20"/>
                  </a:lnTo>
                  <a:lnTo>
                    <a:pt x="680" y="13"/>
                  </a:lnTo>
                  <a:lnTo>
                    <a:pt x="680" y="227"/>
                  </a:lnTo>
                  <a:lnTo>
                    <a:pt x="673" y="211"/>
                  </a:lnTo>
                  <a:lnTo>
                    <a:pt x="664" y="206"/>
                  </a:lnTo>
                  <a:lnTo>
                    <a:pt x="673" y="211"/>
                  </a:lnTo>
                  <a:lnTo>
                    <a:pt x="656" y="197"/>
                  </a:lnTo>
                  <a:lnTo>
                    <a:pt x="647" y="194"/>
                  </a:lnTo>
                  <a:lnTo>
                    <a:pt x="636" y="186"/>
                  </a:lnTo>
                  <a:lnTo>
                    <a:pt x="610" y="178"/>
                  </a:lnTo>
                  <a:lnTo>
                    <a:pt x="595" y="172"/>
                  </a:lnTo>
                  <a:lnTo>
                    <a:pt x="580" y="169"/>
                  </a:lnTo>
                  <a:lnTo>
                    <a:pt x="565" y="167"/>
                  </a:lnTo>
                  <a:lnTo>
                    <a:pt x="547" y="164"/>
                  </a:lnTo>
                  <a:lnTo>
                    <a:pt x="526" y="161"/>
                  </a:lnTo>
                  <a:lnTo>
                    <a:pt x="505" y="156"/>
                  </a:lnTo>
                  <a:lnTo>
                    <a:pt x="497" y="156"/>
                  </a:lnTo>
                  <a:lnTo>
                    <a:pt x="479" y="154"/>
                  </a:lnTo>
                  <a:lnTo>
                    <a:pt x="460" y="151"/>
                  </a:lnTo>
                  <a:lnTo>
                    <a:pt x="433" y="149"/>
                  </a:lnTo>
                  <a:lnTo>
                    <a:pt x="418" y="148"/>
                  </a:lnTo>
                  <a:lnTo>
                    <a:pt x="395" y="146"/>
                  </a:lnTo>
                  <a:lnTo>
                    <a:pt x="371" y="146"/>
                  </a:lnTo>
                  <a:lnTo>
                    <a:pt x="352" y="146"/>
                  </a:lnTo>
                  <a:lnTo>
                    <a:pt x="337" y="146"/>
                  </a:lnTo>
                  <a:lnTo>
                    <a:pt x="322" y="146"/>
                  </a:lnTo>
                  <a:lnTo>
                    <a:pt x="303" y="148"/>
                  </a:lnTo>
                  <a:lnTo>
                    <a:pt x="274" y="148"/>
                  </a:lnTo>
                  <a:lnTo>
                    <a:pt x="249" y="151"/>
                  </a:lnTo>
                  <a:lnTo>
                    <a:pt x="220" y="151"/>
                  </a:lnTo>
                  <a:lnTo>
                    <a:pt x="202" y="152"/>
                  </a:lnTo>
                  <a:lnTo>
                    <a:pt x="188" y="155"/>
                  </a:lnTo>
                  <a:lnTo>
                    <a:pt x="176" y="154"/>
                  </a:lnTo>
                  <a:lnTo>
                    <a:pt x="157" y="156"/>
                  </a:lnTo>
                  <a:lnTo>
                    <a:pt x="142" y="157"/>
                  </a:lnTo>
                  <a:lnTo>
                    <a:pt x="123" y="164"/>
                  </a:lnTo>
                  <a:lnTo>
                    <a:pt x="110" y="166"/>
                  </a:lnTo>
                  <a:lnTo>
                    <a:pt x="96" y="168"/>
                  </a:lnTo>
                  <a:lnTo>
                    <a:pt x="74" y="172"/>
                  </a:lnTo>
                  <a:lnTo>
                    <a:pt x="56" y="175"/>
                  </a:lnTo>
                  <a:lnTo>
                    <a:pt x="46" y="178"/>
                  </a:lnTo>
                  <a:lnTo>
                    <a:pt x="27" y="187"/>
                  </a:lnTo>
                  <a:lnTo>
                    <a:pt x="9" y="194"/>
                  </a:lnTo>
                  <a:lnTo>
                    <a:pt x="1" y="212"/>
                  </a:lnTo>
                  <a:lnTo>
                    <a:pt x="1" y="19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Oval 12"/>
            <p:cNvSpPr>
              <a:spLocks noChangeArrowheads="1"/>
            </p:cNvSpPr>
            <p:nvPr/>
          </p:nvSpPr>
          <p:spPr bwMode="auto">
            <a:xfrm rot="16200000">
              <a:off x="1524066" y="1654336"/>
              <a:ext cx="1143000" cy="2286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Freeform 11"/>
            <p:cNvSpPr>
              <a:spLocks/>
            </p:cNvSpPr>
            <p:nvPr/>
          </p:nvSpPr>
          <p:spPr bwMode="auto">
            <a:xfrm rot="16200000">
              <a:off x="2383697" y="1556705"/>
              <a:ext cx="1081088" cy="361950"/>
            </a:xfrm>
            <a:custGeom>
              <a:avLst/>
              <a:gdLst>
                <a:gd name="T0" fmla="*/ 1 w 681"/>
                <a:gd name="T1" fmla="*/ 19 h 228"/>
                <a:gd name="T2" fmla="*/ 8 w 681"/>
                <a:gd name="T3" fmla="*/ 19 h 228"/>
                <a:gd name="T4" fmla="*/ 46 w 681"/>
                <a:gd name="T5" fmla="*/ 42 h 228"/>
                <a:gd name="T6" fmla="*/ 90 w 681"/>
                <a:gd name="T7" fmla="*/ 55 h 228"/>
                <a:gd name="T8" fmla="*/ 126 w 681"/>
                <a:gd name="T9" fmla="*/ 64 h 228"/>
                <a:gd name="T10" fmla="*/ 166 w 681"/>
                <a:gd name="T11" fmla="*/ 72 h 228"/>
                <a:gd name="T12" fmla="*/ 211 w 681"/>
                <a:gd name="T13" fmla="*/ 72 h 228"/>
                <a:gd name="T14" fmla="*/ 254 w 681"/>
                <a:gd name="T15" fmla="*/ 76 h 228"/>
                <a:gd name="T16" fmla="*/ 295 w 681"/>
                <a:gd name="T17" fmla="*/ 76 h 228"/>
                <a:gd name="T18" fmla="*/ 331 w 681"/>
                <a:gd name="T19" fmla="*/ 74 h 228"/>
                <a:gd name="T20" fmla="*/ 368 w 681"/>
                <a:gd name="T21" fmla="*/ 73 h 228"/>
                <a:gd name="T22" fmla="*/ 403 w 681"/>
                <a:gd name="T23" fmla="*/ 73 h 228"/>
                <a:gd name="T24" fmla="*/ 438 w 681"/>
                <a:gd name="T25" fmla="*/ 71 h 228"/>
                <a:gd name="T26" fmla="*/ 476 w 681"/>
                <a:gd name="T27" fmla="*/ 68 h 228"/>
                <a:gd name="T28" fmla="*/ 502 w 681"/>
                <a:gd name="T29" fmla="*/ 65 h 228"/>
                <a:gd name="T30" fmla="*/ 532 w 681"/>
                <a:gd name="T31" fmla="*/ 61 h 228"/>
                <a:gd name="T32" fmla="*/ 576 w 681"/>
                <a:gd name="T33" fmla="*/ 56 h 228"/>
                <a:gd name="T34" fmla="*/ 617 w 681"/>
                <a:gd name="T35" fmla="*/ 47 h 228"/>
                <a:gd name="T36" fmla="*/ 644 w 681"/>
                <a:gd name="T37" fmla="*/ 40 h 228"/>
                <a:gd name="T38" fmla="*/ 662 w 681"/>
                <a:gd name="T39" fmla="*/ 29 h 228"/>
                <a:gd name="T40" fmla="*/ 680 w 681"/>
                <a:gd name="T41" fmla="*/ 13 h 228"/>
                <a:gd name="T42" fmla="*/ 673 w 681"/>
                <a:gd name="T43" fmla="*/ 211 h 228"/>
                <a:gd name="T44" fmla="*/ 673 w 681"/>
                <a:gd name="T45" fmla="*/ 211 h 228"/>
                <a:gd name="T46" fmla="*/ 647 w 681"/>
                <a:gd name="T47" fmla="*/ 194 h 228"/>
                <a:gd name="T48" fmla="*/ 610 w 681"/>
                <a:gd name="T49" fmla="*/ 178 h 228"/>
                <a:gd name="T50" fmla="*/ 580 w 681"/>
                <a:gd name="T51" fmla="*/ 169 h 228"/>
                <a:gd name="T52" fmla="*/ 547 w 681"/>
                <a:gd name="T53" fmla="*/ 164 h 228"/>
                <a:gd name="T54" fmla="*/ 505 w 681"/>
                <a:gd name="T55" fmla="*/ 156 h 228"/>
                <a:gd name="T56" fmla="*/ 479 w 681"/>
                <a:gd name="T57" fmla="*/ 154 h 228"/>
                <a:gd name="T58" fmla="*/ 433 w 681"/>
                <a:gd name="T59" fmla="*/ 149 h 228"/>
                <a:gd name="T60" fmla="*/ 395 w 681"/>
                <a:gd name="T61" fmla="*/ 146 h 228"/>
                <a:gd name="T62" fmla="*/ 352 w 681"/>
                <a:gd name="T63" fmla="*/ 146 h 228"/>
                <a:gd name="T64" fmla="*/ 322 w 681"/>
                <a:gd name="T65" fmla="*/ 146 h 228"/>
                <a:gd name="T66" fmla="*/ 274 w 681"/>
                <a:gd name="T67" fmla="*/ 148 h 228"/>
                <a:gd name="T68" fmla="*/ 220 w 681"/>
                <a:gd name="T69" fmla="*/ 151 h 228"/>
                <a:gd name="T70" fmla="*/ 188 w 681"/>
                <a:gd name="T71" fmla="*/ 155 h 228"/>
                <a:gd name="T72" fmla="*/ 157 w 681"/>
                <a:gd name="T73" fmla="*/ 156 h 228"/>
                <a:gd name="T74" fmla="*/ 123 w 681"/>
                <a:gd name="T75" fmla="*/ 164 h 228"/>
                <a:gd name="T76" fmla="*/ 96 w 681"/>
                <a:gd name="T77" fmla="*/ 168 h 228"/>
                <a:gd name="T78" fmla="*/ 56 w 681"/>
                <a:gd name="T79" fmla="*/ 175 h 228"/>
                <a:gd name="T80" fmla="*/ 27 w 681"/>
                <a:gd name="T81" fmla="*/ 187 h 228"/>
                <a:gd name="T82" fmla="*/ 1 w 681"/>
                <a:gd name="T83" fmla="*/ 21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81" h="228">
                  <a:moveTo>
                    <a:pt x="1" y="19"/>
                  </a:moveTo>
                  <a:lnTo>
                    <a:pt x="1" y="19"/>
                  </a:lnTo>
                  <a:lnTo>
                    <a:pt x="0" y="0"/>
                  </a:lnTo>
                  <a:lnTo>
                    <a:pt x="8" y="19"/>
                  </a:lnTo>
                  <a:lnTo>
                    <a:pt x="19" y="30"/>
                  </a:lnTo>
                  <a:lnTo>
                    <a:pt x="46" y="42"/>
                  </a:lnTo>
                  <a:lnTo>
                    <a:pt x="68" y="48"/>
                  </a:lnTo>
                  <a:lnTo>
                    <a:pt x="90" y="55"/>
                  </a:lnTo>
                  <a:lnTo>
                    <a:pt x="104" y="59"/>
                  </a:lnTo>
                  <a:lnTo>
                    <a:pt x="126" y="64"/>
                  </a:lnTo>
                  <a:lnTo>
                    <a:pt x="140" y="67"/>
                  </a:lnTo>
                  <a:lnTo>
                    <a:pt x="166" y="72"/>
                  </a:lnTo>
                  <a:lnTo>
                    <a:pt x="188" y="71"/>
                  </a:lnTo>
                  <a:lnTo>
                    <a:pt x="211" y="72"/>
                  </a:lnTo>
                  <a:lnTo>
                    <a:pt x="232" y="74"/>
                  </a:lnTo>
                  <a:lnTo>
                    <a:pt x="254" y="76"/>
                  </a:lnTo>
                  <a:lnTo>
                    <a:pt x="274" y="78"/>
                  </a:lnTo>
                  <a:lnTo>
                    <a:pt x="295" y="76"/>
                  </a:lnTo>
                  <a:lnTo>
                    <a:pt x="312" y="73"/>
                  </a:lnTo>
                  <a:lnTo>
                    <a:pt x="331" y="74"/>
                  </a:lnTo>
                  <a:lnTo>
                    <a:pt x="350" y="73"/>
                  </a:lnTo>
                  <a:lnTo>
                    <a:pt x="368" y="73"/>
                  </a:lnTo>
                  <a:lnTo>
                    <a:pt x="389" y="73"/>
                  </a:lnTo>
                  <a:lnTo>
                    <a:pt x="403" y="73"/>
                  </a:lnTo>
                  <a:lnTo>
                    <a:pt x="420" y="72"/>
                  </a:lnTo>
                  <a:lnTo>
                    <a:pt x="438" y="71"/>
                  </a:lnTo>
                  <a:lnTo>
                    <a:pt x="460" y="71"/>
                  </a:lnTo>
                  <a:lnTo>
                    <a:pt x="476" y="68"/>
                  </a:lnTo>
                  <a:lnTo>
                    <a:pt x="488" y="70"/>
                  </a:lnTo>
                  <a:lnTo>
                    <a:pt x="502" y="65"/>
                  </a:lnTo>
                  <a:lnTo>
                    <a:pt x="516" y="64"/>
                  </a:lnTo>
                  <a:lnTo>
                    <a:pt x="532" y="61"/>
                  </a:lnTo>
                  <a:lnTo>
                    <a:pt x="551" y="58"/>
                  </a:lnTo>
                  <a:lnTo>
                    <a:pt x="576" y="56"/>
                  </a:lnTo>
                  <a:lnTo>
                    <a:pt x="593" y="52"/>
                  </a:lnTo>
                  <a:lnTo>
                    <a:pt x="617" y="47"/>
                  </a:lnTo>
                  <a:lnTo>
                    <a:pt x="635" y="43"/>
                  </a:lnTo>
                  <a:lnTo>
                    <a:pt x="644" y="40"/>
                  </a:lnTo>
                  <a:lnTo>
                    <a:pt x="653" y="34"/>
                  </a:lnTo>
                  <a:lnTo>
                    <a:pt x="662" y="29"/>
                  </a:lnTo>
                  <a:lnTo>
                    <a:pt x="671" y="20"/>
                  </a:lnTo>
                  <a:lnTo>
                    <a:pt x="680" y="13"/>
                  </a:lnTo>
                  <a:lnTo>
                    <a:pt x="680" y="227"/>
                  </a:lnTo>
                  <a:lnTo>
                    <a:pt x="673" y="211"/>
                  </a:lnTo>
                  <a:lnTo>
                    <a:pt x="664" y="206"/>
                  </a:lnTo>
                  <a:lnTo>
                    <a:pt x="673" y="211"/>
                  </a:lnTo>
                  <a:lnTo>
                    <a:pt x="656" y="197"/>
                  </a:lnTo>
                  <a:lnTo>
                    <a:pt x="647" y="194"/>
                  </a:lnTo>
                  <a:lnTo>
                    <a:pt x="636" y="186"/>
                  </a:lnTo>
                  <a:lnTo>
                    <a:pt x="610" y="178"/>
                  </a:lnTo>
                  <a:lnTo>
                    <a:pt x="595" y="172"/>
                  </a:lnTo>
                  <a:lnTo>
                    <a:pt x="580" y="169"/>
                  </a:lnTo>
                  <a:lnTo>
                    <a:pt x="565" y="167"/>
                  </a:lnTo>
                  <a:lnTo>
                    <a:pt x="547" y="164"/>
                  </a:lnTo>
                  <a:lnTo>
                    <a:pt x="526" y="161"/>
                  </a:lnTo>
                  <a:lnTo>
                    <a:pt x="505" y="156"/>
                  </a:lnTo>
                  <a:lnTo>
                    <a:pt x="497" y="156"/>
                  </a:lnTo>
                  <a:lnTo>
                    <a:pt x="479" y="154"/>
                  </a:lnTo>
                  <a:lnTo>
                    <a:pt x="460" y="151"/>
                  </a:lnTo>
                  <a:lnTo>
                    <a:pt x="433" y="149"/>
                  </a:lnTo>
                  <a:lnTo>
                    <a:pt x="418" y="148"/>
                  </a:lnTo>
                  <a:lnTo>
                    <a:pt x="395" y="146"/>
                  </a:lnTo>
                  <a:lnTo>
                    <a:pt x="371" y="146"/>
                  </a:lnTo>
                  <a:lnTo>
                    <a:pt x="352" y="146"/>
                  </a:lnTo>
                  <a:lnTo>
                    <a:pt x="337" y="146"/>
                  </a:lnTo>
                  <a:lnTo>
                    <a:pt x="322" y="146"/>
                  </a:lnTo>
                  <a:lnTo>
                    <a:pt x="303" y="148"/>
                  </a:lnTo>
                  <a:lnTo>
                    <a:pt x="274" y="148"/>
                  </a:lnTo>
                  <a:lnTo>
                    <a:pt x="249" y="151"/>
                  </a:lnTo>
                  <a:lnTo>
                    <a:pt x="220" y="151"/>
                  </a:lnTo>
                  <a:lnTo>
                    <a:pt x="202" y="152"/>
                  </a:lnTo>
                  <a:lnTo>
                    <a:pt x="188" y="155"/>
                  </a:lnTo>
                  <a:lnTo>
                    <a:pt x="176" y="154"/>
                  </a:lnTo>
                  <a:lnTo>
                    <a:pt x="157" y="156"/>
                  </a:lnTo>
                  <a:lnTo>
                    <a:pt x="142" y="157"/>
                  </a:lnTo>
                  <a:lnTo>
                    <a:pt x="123" y="164"/>
                  </a:lnTo>
                  <a:lnTo>
                    <a:pt x="110" y="166"/>
                  </a:lnTo>
                  <a:lnTo>
                    <a:pt x="96" y="168"/>
                  </a:lnTo>
                  <a:lnTo>
                    <a:pt x="74" y="172"/>
                  </a:lnTo>
                  <a:lnTo>
                    <a:pt x="56" y="175"/>
                  </a:lnTo>
                  <a:lnTo>
                    <a:pt x="46" y="178"/>
                  </a:lnTo>
                  <a:lnTo>
                    <a:pt x="27" y="187"/>
                  </a:lnTo>
                  <a:lnTo>
                    <a:pt x="9" y="194"/>
                  </a:lnTo>
                  <a:lnTo>
                    <a:pt x="1" y="212"/>
                  </a:lnTo>
                  <a:lnTo>
                    <a:pt x="1" y="19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12"/>
            <p:cNvSpPr>
              <a:spLocks noChangeArrowheads="1"/>
            </p:cNvSpPr>
            <p:nvPr/>
          </p:nvSpPr>
          <p:spPr bwMode="auto">
            <a:xfrm rot="16200000">
              <a:off x="3200466" y="1654336"/>
              <a:ext cx="1143000" cy="2286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11"/>
            <p:cNvSpPr>
              <a:spLocks/>
            </p:cNvSpPr>
            <p:nvPr/>
          </p:nvSpPr>
          <p:spPr bwMode="auto">
            <a:xfrm rot="16200000">
              <a:off x="4136297" y="1556705"/>
              <a:ext cx="1081088" cy="361950"/>
            </a:xfrm>
            <a:custGeom>
              <a:avLst/>
              <a:gdLst>
                <a:gd name="T0" fmla="*/ 1 w 681"/>
                <a:gd name="T1" fmla="*/ 19 h 228"/>
                <a:gd name="T2" fmla="*/ 8 w 681"/>
                <a:gd name="T3" fmla="*/ 19 h 228"/>
                <a:gd name="T4" fmla="*/ 46 w 681"/>
                <a:gd name="T5" fmla="*/ 42 h 228"/>
                <a:gd name="T6" fmla="*/ 90 w 681"/>
                <a:gd name="T7" fmla="*/ 55 h 228"/>
                <a:gd name="T8" fmla="*/ 126 w 681"/>
                <a:gd name="T9" fmla="*/ 64 h 228"/>
                <a:gd name="T10" fmla="*/ 166 w 681"/>
                <a:gd name="T11" fmla="*/ 72 h 228"/>
                <a:gd name="T12" fmla="*/ 211 w 681"/>
                <a:gd name="T13" fmla="*/ 72 h 228"/>
                <a:gd name="T14" fmla="*/ 254 w 681"/>
                <a:gd name="T15" fmla="*/ 76 h 228"/>
                <a:gd name="T16" fmla="*/ 295 w 681"/>
                <a:gd name="T17" fmla="*/ 76 h 228"/>
                <a:gd name="T18" fmla="*/ 331 w 681"/>
                <a:gd name="T19" fmla="*/ 74 h 228"/>
                <a:gd name="T20" fmla="*/ 368 w 681"/>
                <a:gd name="T21" fmla="*/ 73 h 228"/>
                <a:gd name="T22" fmla="*/ 403 w 681"/>
                <a:gd name="T23" fmla="*/ 73 h 228"/>
                <a:gd name="T24" fmla="*/ 438 w 681"/>
                <a:gd name="T25" fmla="*/ 71 h 228"/>
                <a:gd name="T26" fmla="*/ 476 w 681"/>
                <a:gd name="T27" fmla="*/ 68 h 228"/>
                <a:gd name="T28" fmla="*/ 502 w 681"/>
                <a:gd name="T29" fmla="*/ 65 h 228"/>
                <a:gd name="T30" fmla="*/ 532 w 681"/>
                <a:gd name="T31" fmla="*/ 61 h 228"/>
                <a:gd name="T32" fmla="*/ 576 w 681"/>
                <a:gd name="T33" fmla="*/ 56 h 228"/>
                <a:gd name="T34" fmla="*/ 617 w 681"/>
                <a:gd name="T35" fmla="*/ 47 h 228"/>
                <a:gd name="T36" fmla="*/ 644 w 681"/>
                <a:gd name="T37" fmla="*/ 40 h 228"/>
                <a:gd name="T38" fmla="*/ 662 w 681"/>
                <a:gd name="T39" fmla="*/ 29 h 228"/>
                <a:gd name="T40" fmla="*/ 680 w 681"/>
                <a:gd name="T41" fmla="*/ 13 h 228"/>
                <a:gd name="T42" fmla="*/ 673 w 681"/>
                <a:gd name="T43" fmla="*/ 211 h 228"/>
                <a:gd name="T44" fmla="*/ 673 w 681"/>
                <a:gd name="T45" fmla="*/ 211 h 228"/>
                <a:gd name="T46" fmla="*/ 647 w 681"/>
                <a:gd name="T47" fmla="*/ 194 h 228"/>
                <a:gd name="T48" fmla="*/ 610 w 681"/>
                <a:gd name="T49" fmla="*/ 178 h 228"/>
                <a:gd name="T50" fmla="*/ 580 w 681"/>
                <a:gd name="T51" fmla="*/ 169 h 228"/>
                <a:gd name="T52" fmla="*/ 547 w 681"/>
                <a:gd name="T53" fmla="*/ 164 h 228"/>
                <a:gd name="T54" fmla="*/ 505 w 681"/>
                <a:gd name="T55" fmla="*/ 156 h 228"/>
                <a:gd name="T56" fmla="*/ 479 w 681"/>
                <a:gd name="T57" fmla="*/ 154 h 228"/>
                <a:gd name="T58" fmla="*/ 433 w 681"/>
                <a:gd name="T59" fmla="*/ 149 h 228"/>
                <a:gd name="T60" fmla="*/ 395 w 681"/>
                <a:gd name="T61" fmla="*/ 146 h 228"/>
                <a:gd name="T62" fmla="*/ 352 w 681"/>
                <a:gd name="T63" fmla="*/ 146 h 228"/>
                <a:gd name="T64" fmla="*/ 322 w 681"/>
                <a:gd name="T65" fmla="*/ 146 h 228"/>
                <a:gd name="T66" fmla="*/ 274 w 681"/>
                <a:gd name="T67" fmla="*/ 148 h 228"/>
                <a:gd name="T68" fmla="*/ 220 w 681"/>
                <a:gd name="T69" fmla="*/ 151 h 228"/>
                <a:gd name="T70" fmla="*/ 188 w 681"/>
                <a:gd name="T71" fmla="*/ 155 h 228"/>
                <a:gd name="T72" fmla="*/ 157 w 681"/>
                <a:gd name="T73" fmla="*/ 156 h 228"/>
                <a:gd name="T74" fmla="*/ 123 w 681"/>
                <a:gd name="T75" fmla="*/ 164 h 228"/>
                <a:gd name="T76" fmla="*/ 96 w 681"/>
                <a:gd name="T77" fmla="*/ 168 h 228"/>
                <a:gd name="T78" fmla="*/ 56 w 681"/>
                <a:gd name="T79" fmla="*/ 175 h 228"/>
                <a:gd name="T80" fmla="*/ 27 w 681"/>
                <a:gd name="T81" fmla="*/ 187 h 228"/>
                <a:gd name="T82" fmla="*/ 1 w 681"/>
                <a:gd name="T83" fmla="*/ 21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81" h="228">
                  <a:moveTo>
                    <a:pt x="1" y="19"/>
                  </a:moveTo>
                  <a:lnTo>
                    <a:pt x="1" y="19"/>
                  </a:lnTo>
                  <a:lnTo>
                    <a:pt x="0" y="0"/>
                  </a:lnTo>
                  <a:lnTo>
                    <a:pt x="8" y="19"/>
                  </a:lnTo>
                  <a:lnTo>
                    <a:pt x="19" y="30"/>
                  </a:lnTo>
                  <a:lnTo>
                    <a:pt x="46" y="42"/>
                  </a:lnTo>
                  <a:lnTo>
                    <a:pt x="68" y="48"/>
                  </a:lnTo>
                  <a:lnTo>
                    <a:pt x="90" y="55"/>
                  </a:lnTo>
                  <a:lnTo>
                    <a:pt x="104" y="59"/>
                  </a:lnTo>
                  <a:lnTo>
                    <a:pt x="126" y="64"/>
                  </a:lnTo>
                  <a:lnTo>
                    <a:pt x="140" y="67"/>
                  </a:lnTo>
                  <a:lnTo>
                    <a:pt x="166" y="72"/>
                  </a:lnTo>
                  <a:lnTo>
                    <a:pt x="188" y="71"/>
                  </a:lnTo>
                  <a:lnTo>
                    <a:pt x="211" y="72"/>
                  </a:lnTo>
                  <a:lnTo>
                    <a:pt x="232" y="74"/>
                  </a:lnTo>
                  <a:lnTo>
                    <a:pt x="254" y="76"/>
                  </a:lnTo>
                  <a:lnTo>
                    <a:pt x="274" y="78"/>
                  </a:lnTo>
                  <a:lnTo>
                    <a:pt x="295" y="76"/>
                  </a:lnTo>
                  <a:lnTo>
                    <a:pt x="312" y="73"/>
                  </a:lnTo>
                  <a:lnTo>
                    <a:pt x="331" y="74"/>
                  </a:lnTo>
                  <a:lnTo>
                    <a:pt x="350" y="73"/>
                  </a:lnTo>
                  <a:lnTo>
                    <a:pt x="368" y="73"/>
                  </a:lnTo>
                  <a:lnTo>
                    <a:pt x="389" y="73"/>
                  </a:lnTo>
                  <a:lnTo>
                    <a:pt x="403" y="73"/>
                  </a:lnTo>
                  <a:lnTo>
                    <a:pt x="420" y="72"/>
                  </a:lnTo>
                  <a:lnTo>
                    <a:pt x="438" y="71"/>
                  </a:lnTo>
                  <a:lnTo>
                    <a:pt x="460" y="71"/>
                  </a:lnTo>
                  <a:lnTo>
                    <a:pt x="476" y="68"/>
                  </a:lnTo>
                  <a:lnTo>
                    <a:pt x="488" y="70"/>
                  </a:lnTo>
                  <a:lnTo>
                    <a:pt x="502" y="65"/>
                  </a:lnTo>
                  <a:lnTo>
                    <a:pt x="516" y="64"/>
                  </a:lnTo>
                  <a:lnTo>
                    <a:pt x="532" y="61"/>
                  </a:lnTo>
                  <a:lnTo>
                    <a:pt x="551" y="58"/>
                  </a:lnTo>
                  <a:lnTo>
                    <a:pt x="576" y="56"/>
                  </a:lnTo>
                  <a:lnTo>
                    <a:pt x="593" y="52"/>
                  </a:lnTo>
                  <a:lnTo>
                    <a:pt x="617" y="47"/>
                  </a:lnTo>
                  <a:lnTo>
                    <a:pt x="635" y="43"/>
                  </a:lnTo>
                  <a:lnTo>
                    <a:pt x="644" y="40"/>
                  </a:lnTo>
                  <a:lnTo>
                    <a:pt x="653" y="34"/>
                  </a:lnTo>
                  <a:lnTo>
                    <a:pt x="662" y="29"/>
                  </a:lnTo>
                  <a:lnTo>
                    <a:pt x="671" y="20"/>
                  </a:lnTo>
                  <a:lnTo>
                    <a:pt x="680" y="13"/>
                  </a:lnTo>
                  <a:lnTo>
                    <a:pt x="680" y="227"/>
                  </a:lnTo>
                  <a:lnTo>
                    <a:pt x="673" y="211"/>
                  </a:lnTo>
                  <a:lnTo>
                    <a:pt x="664" y="206"/>
                  </a:lnTo>
                  <a:lnTo>
                    <a:pt x="673" y="211"/>
                  </a:lnTo>
                  <a:lnTo>
                    <a:pt x="656" y="197"/>
                  </a:lnTo>
                  <a:lnTo>
                    <a:pt x="647" y="194"/>
                  </a:lnTo>
                  <a:lnTo>
                    <a:pt x="636" y="186"/>
                  </a:lnTo>
                  <a:lnTo>
                    <a:pt x="610" y="178"/>
                  </a:lnTo>
                  <a:lnTo>
                    <a:pt x="595" y="172"/>
                  </a:lnTo>
                  <a:lnTo>
                    <a:pt x="580" y="169"/>
                  </a:lnTo>
                  <a:lnTo>
                    <a:pt x="565" y="167"/>
                  </a:lnTo>
                  <a:lnTo>
                    <a:pt x="547" y="164"/>
                  </a:lnTo>
                  <a:lnTo>
                    <a:pt x="526" y="161"/>
                  </a:lnTo>
                  <a:lnTo>
                    <a:pt x="505" y="156"/>
                  </a:lnTo>
                  <a:lnTo>
                    <a:pt x="497" y="156"/>
                  </a:lnTo>
                  <a:lnTo>
                    <a:pt x="479" y="154"/>
                  </a:lnTo>
                  <a:lnTo>
                    <a:pt x="460" y="151"/>
                  </a:lnTo>
                  <a:lnTo>
                    <a:pt x="433" y="149"/>
                  </a:lnTo>
                  <a:lnTo>
                    <a:pt x="418" y="148"/>
                  </a:lnTo>
                  <a:lnTo>
                    <a:pt x="395" y="146"/>
                  </a:lnTo>
                  <a:lnTo>
                    <a:pt x="371" y="146"/>
                  </a:lnTo>
                  <a:lnTo>
                    <a:pt x="352" y="146"/>
                  </a:lnTo>
                  <a:lnTo>
                    <a:pt x="337" y="146"/>
                  </a:lnTo>
                  <a:lnTo>
                    <a:pt x="322" y="146"/>
                  </a:lnTo>
                  <a:lnTo>
                    <a:pt x="303" y="148"/>
                  </a:lnTo>
                  <a:lnTo>
                    <a:pt x="274" y="148"/>
                  </a:lnTo>
                  <a:lnTo>
                    <a:pt x="249" y="151"/>
                  </a:lnTo>
                  <a:lnTo>
                    <a:pt x="220" y="151"/>
                  </a:lnTo>
                  <a:lnTo>
                    <a:pt x="202" y="152"/>
                  </a:lnTo>
                  <a:lnTo>
                    <a:pt x="188" y="155"/>
                  </a:lnTo>
                  <a:lnTo>
                    <a:pt x="176" y="154"/>
                  </a:lnTo>
                  <a:lnTo>
                    <a:pt x="157" y="156"/>
                  </a:lnTo>
                  <a:lnTo>
                    <a:pt x="142" y="157"/>
                  </a:lnTo>
                  <a:lnTo>
                    <a:pt x="123" y="164"/>
                  </a:lnTo>
                  <a:lnTo>
                    <a:pt x="110" y="166"/>
                  </a:lnTo>
                  <a:lnTo>
                    <a:pt x="96" y="168"/>
                  </a:lnTo>
                  <a:lnTo>
                    <a:pt x="74" y="172"/>
                  </a:lnTo>
                  <a:lnTo>
                    <a:pt x="56" y="175"/>
                  </a:lnTo>
                  <a:lnTo>
                    <a:pt x="46" y="178"/>
                  </a:lnTo>
                  <a:lnTo>
                    <a:pt x="27" y="187"/>
                  </a:lnTo>
                  <a:lnTo>
                    <a:pt x="9" y="194"/>
                  </a:lnTo>
                  <a:lnTo>
                    <a:pt x="1" y="212"/>
                  </a:lnTo>
                  <a:lnTo>
                    <a:pt x="1" y="19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 rot="16200000">
              <a:off x="4953066" y="1654336"/>
              <a:ext cx="1143000" cy="2286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11"/>
            <p:cNvSpPr>
              <a:spLocks/>
            </p:cNvSpPr>
            <p:nvPr/>
          </p:nvSpPr>
          <p:spPr bwMode="auto">
            <a:xfrm rot="16200000">
              <a:off x="5888897" y="1556705"/>
              <a:ext cx="1081088" cy="361950"/>
            </a:xfrm>
            <a:custGeom>
              <a:avLst/>
              <a:gdLst>
                <a:gd name="T0" fmla="*/ 1 w 681"/>
                <a:gd name="T1" fmla="*/ 19 h 228"/>
                <a:gd name="T2" fmla="*/ 8 w 681"/>
                <a:gd name="T3" fmla="*/ 19 h 228"/>
                <a:gd name="T4" fmla="*/ 46 w 681"/>
                <a:gd name="T5" fmla="*/ 42 h 228"/>
                <a:gd name="T6" fmla="*/ 90 w 681"/>
                <a:gd name="T7" fmla="*/ 55 h 228"/>
                <a:gd name="T8" fmla="*/ 126 w 681"/>
                <a:gd name="T9" fmla="*/ 64 h 228"/>
                <a:gd name="T10" fmla="*/ 166 w 681"/>
                <a:gd name="T11" fmla="*/ 72 h 228"/>
                <a:gd name="T12" fmla="*/ 211 w 681"/>
                <a:gd name="T13" fmla="*/ 72 h 228"/>
                <a:gd name="T14" fmla="*/ 254 w 681"/>
                <a:gd name="T15" fmla="*/ 76 h 228"/>
                <a:gd name="T16" fmla="*/ 295 w 681"/>
                <a:gd name="T17" fmla="*/ 76 h 228"/>
                <a:gd name="T18" fmla="*/ 331 w 681"/>
                <a:gd name="T19" fmla="*/ 74 h 228"/>
                <a:gd name="T20" fmla="*/ 368 w 681"/>
                <a:gd name="T21" fmla="*/ 73 h 228"/>
                <a:gd name="T22" fmla="*/ 403 w 681"/>
                <a:gd name="T23" fmla="*/ 73 h 228"/>
                <a:gd name="T24" fmla="*/ 438 w 681"/>
                <a:gd name="T25" fmla="*/ 71 h 228"/>
                <a:gd name="T26" fmla="*/ 476 w 681"/>
                <a:gd name="T27" fmla="*/ 68 h 228"/>
                <a:gd name="T28" fmla="*/ 502 w 681"/>
                <a:gd name="T29" fmla="*/ 65 h 228"/>
                <a:gd name="T30" fmla="*/ 532 w 681"/>
                <a:gd name="T31" fmla="*/ 61 h 228"/>
                <a:gd name="T32" fmla="*/ 576 w 681"/>
                <a:gd name="T33" fmla="*/ 56 h 228"/>
                <a:gd name="T34" fmla="*/ 617 w 681"/>
                <a:gd name="T35" fmla="*/ 47 h 228"/>
                <a:gd name="T36" fmla="*/ 644 w 681"/>
                <a:gd name="T37" fmla="*/ 40 h 228"/>
                <a:gd name="T38" fmla="*/ 662 w 681"/>
                <a:gd name="T39" fmla="*/ 29 h 228"/>
                <a:gd name="T40" fmla="*/ 680 w 681"/>
                <a:gd name="T41" fmla="*/ 13 h 228"/>
                <a:gd name="T42" fmla="*/ 673 w 681"/>
                <a:gd name="T43" fmla="*/ 211 h 228"/>
                <a:gd name="T44" fmla="*/ 673 w 681"/>
                <a:gd name="T45" fmla="*/ 211 h 228"/>
                <a:gd name="T46" fmla="*/ 647 w 681"/>
                <a:gd name="T47" fmla="*/ 194 h 228"/>
                <a:gd name="T48" fmla="*/ 610 w 681"/>
                <a:gd name="T49" fmla="*/ 178 h 228"/>
                <a:gd name="T50" fmla="*/ 580 w 681"/>
                <a:gd name="T51" fmla="*/ 169 h 228"/>
                <a:gd name="T52" fmla="*/ 547 w 681"/>
                <a:gd name="T53" fmla="*/ 164 h 228"/>
                <a:gd name="T54" fmla="*/ 505 w 681"/>
                <a:gd name="T55" fmla="*/ 156 h 228"/>
                <a:gd name="T56" fmla="*/ 479 w 681"/>
                <a:gd name="T57" fmla="*/ 154 h 228"/>
                <a:gd name="T58" fmla="*/ 433 w 681"/>
                <a:gd name="T59" fmla="*/ 149 h 228"/>
                <a:gd name="T60" fmla="*/ 395 w 681"/>
                <a:gd name="T61" fmla="*/ 146 h 228"/>
                <a:gd name="T62" fmla="*/ 352 w 681"/>
                <a:gd name="T63" fmla="*/ 146 h 228"/>
                <a:gd name="T64" fmla="*/ 322 w 681"/>
                <a:gd name="T65" fmla="*/ 146 h 228"/>
                <a:gd name="T66" fmla="*/ 274 w 681"/>
                <a:gd name="T67" fmla="*/ 148 h 228"/>
                <a:gd name="T68" fmla="*/ 220 w 681"/>
                <a:gd name="T69" fmla="*/ 151 h 228"/>
                <a:gd name="T70" fmla="*/ 188 w 681"/>
                <a:gd name="T71" fmla="*/ 155 h 228"/>
                <a:gd name="T72" fmla="*/ 157 w 681"/>
                <a:gd name="T73" fmla="*/ 156 h 228"/>
                <a:gd name="T74" fmla="*/ 123 w 681"/>
                <a:gd name="T75" fmla="*/ 164 h 228"/>
                <a:gd name="T76" fmla="*/ 96 w 681"/>
                <a:gd name="T77" fmla="*/ 168 h 228"/>
                <a:gd name="T78" fmla="*/ 56 w 681"/>
                <a:gd name="T79" fmla="*/ 175 h 228"/>
                <a:gd name="T80" fmla="*/ 27 w 681"/>
                <a:gd name="T81" fmla="*/ 187 h 228"/>
                <a:gd name="T82" fmla="*/ 1 w 681"/>
                <a:gd name="T83" fmla="*/ 21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81" h="228">
                  <a:moveTo>
                    <a:pt x="1" y="19"/>
                  </a:moveTo>
                  <a:lnTo>
                    <a:pt x="1" y="19"/>
                  </a:lnTo>
                  <a:lnTo>
                    <a:pt x="0" y="0"/>
                  </a:lnTo>
                  <a:lnTo>
                    <a:pt x="8" y="19"/>
                  </a:lnTo>
                  <a:lnTo>
                    <a:pt x="19" y="30"/>
                  </a:lnTo>
                  <a:lnTo>
                    <a:pt x="46" y="42"/>
                  </a:lnTo>
                  <a:lnTo>
                    <a:pt x="68" y="48"/>
                  </a:lnTo>
                  <a:lnTo>
                    <a:pt x="90" y="55"/>
                  </a:lnTo>
                  <a:lnTo>
                    <a:pt x="104" y="59"/>
                  </a:lnTo>
                  <a:lnTo>
                    <a:pt x="126" y="64"/>
                  </a:lnTo>
                  <a:lnTo>
                    <a:pt x="140" y="67"/>
                  </a:lnTo>
                  <a:lnTo>
                    <a:pt x="166" y="72"/>
                  </a:lnTo>
                  <a:lnTo>
                    <a:pt x="188" y="71"/>
                  </a:lnTo>
                  <a:lnTo>
                    <a:pt x="211" y="72"/>
                  </a:lnTo>
                  <a:lnTo>
                    <a:pt x="232" y="74"/>
                  </a:lnTo>
                  <a:lnTo>
                    <a:pt x="254" y="76"/>
                  </a:lnTo>
                  <a:lnTo>
                    <a:pt x="274" y="78"/>
                  </a:lnTo>
                  <a:lnTo>
                    <a:pt x="295" y="76"/>
                  </a:lnTo>
                  <a:lnTo>
                    <a:pt x="312" y="73"/>
                  </a:lnTo>
                  <a:lnTo>
                    <a:pt x="331" y="74"/>
                  </a:lnTo>
                  <a:lnTo>
                    <a:pt x="350" y="73"/>
                  </a:lnTo>
                  <a:lnTo>
                    <a:pt x="368" y="73"/>
                  </a:lnTo>
                  <a:lnTo>
                    <a:pt x="389" y="73"/>
                  </a:lnTo>
                  <a:lnTo>
                    <a:pt x="403" y="73"/>
                  </a:lnTo>
                  <a:lnTo>
                    <a:pt x="420" y="72"/>
                  </a:lnTo>
                  <a:lnTo>
                    <a:pt x="438" y="71"/>
                  </a:lnTo>
                  <a:lnTo>
                    <a:pt x="460" y="71"/>
                  </a:lnTo>
                  <a:lnTo>
                    <a:pt x="476" y="68"/>
                  </a:lnTo>
                  <a:lnTo>
                    <a:pt x="488" y="70"/>
                  </a:lnTo>
                  <a:lnTo>
                    <a:pt x="502" y="65"/>
                  </a:lnTo>
                  <a:lnTo>
                    <a:pt x="516" y="64"/>
                  </a:lnTo>
                  <a:lnTo>
                    <a:pt x="532" y="61"/>
                  </a:lnTo>
                  <a:lnTo>
                    <a:pt x="551" y="58"/>
                  </a:lnTo>
                  <a:lnTo>
                    <a:pt x="576" y="56"/>
                  </a:lnTo>
                  <a:lnTo>
                    <a:pt x="593" y="52"/>
                  </a:lnTo>
                  <a:lnTo>
                    <a:pt x="617" y="47"/>
                  </a:lnTo>
                  <a:lnTo>
                    <a:pt x="635" y="43"/>
                  </a:lnTo>
                  <a:lnTo>
                    <a:pt x="644" y="40"/>
                  </a:lnTo>
                  <a:lnTo>
                    <a:pt x="653" y="34"/>
                  </a:lnTo>
                  <a:lnTo>
                    <a:pt x="662" y="29"/>
                  </a:lnTo>
                  <a:lnTo>
                    <a:pt x="671" y="20"/>
                  </a:lnTo>
                  <a:lnTo>
                    <a:pt x="680" y="13"/>
                  </a:lnTo>
                  <a:lnTo>
                    <a:pt x="680" y="227"/>
                  </a:lnTo>
                  <a:lnTo>
                    <a:pt x="673" y="211"/>
                  </a:lnTo>
                  <a:lnTo>
                    <a:pt x="664" y="206"/>
                  </a:lnTo>
                  <a:lnTo>
                    <a:pt x="673" y="211"/>
                  </a:lnTo>
                  <a:lnTo>
                    <a:pt x="656" y="197"/>
                  </a:lnTo>
                  <a:lnTo>
                    <a:pt x="647" y="194"/>
                  </a:lnTo>
                  <a:lnTo>
                    <a:pt x="636" y="186"/>
                  </a:lnTo>
                  <a:lnTo>
                    <a:pt x="610" y="178"/>
                  </a:lnTo>
                  <a:lnTo>
                    <a:pt x="595" y="172"/>
                  </a:lnTo>
                  <a:lnTo>
                    <a:pt x="580" y="169"/>
                  </a:lnTo>
                  <a:lnTo>
                    <a:pt x="565" y="167"/>
                  </a:lnTo>
                  <a:lnTo>
                    <a:pt x="547" y="164"/>
                  </a:lnTo>
                  <a:lnTo>
                    <a:pt x="526" y="161"/>
                  </a:lnTo>
                  <a:lnTo>
                    <a:pt x="505" y="156"/>
                  </a:lnTo>
                  <a:lnTo>
                    <a:pt x="497" y="156"/>
                  </a:lnTo>
                  <a:lnTo>
                    <a:pt x="479" y="154"/>
                  </a:lnTo>
                  <a:lnTo>
                    <a:pt x="460" y="151"/>
                  </a:lnTo>
                  <a:lnTo>
                    <a:pt x="433" y="149"/>
                  </a:lnTo>
                  <a:lnTo>
                    <a:pt x="418" y="148"/>
                  </a:lnTo>
                  <a:lnTo>
                    <a:pt x="395" y="146"/>
                  </a:lnTo>
                  <a:lnTo>
                    <a:pt x="371" y="146"/>
                  </a:lnTo>
                  <a:lnTo>
                    <a:pt x="352" y="146"/>
                  </a:lnTo>
                  <a:lnTo>
                    <a:pt x="337" y="146"/>
                  </a:lnTo>
                  <a:lnTo>
                    <a:pt x="322" y="146"/>
                  </a:lnTo>
                  <a:lnTo>
                    <a:pt x="303" y="148"/>
                  </a:lnTo>
                  <a:lnTo>
                    <a:pt x="274" y="148"/>
                  </a:lnTo>
                  <a:lnTo>
                    <a:pt x="249" y="151"/>
                  </a:lnTo>
                  <a:lnTo>
                    <a:pt x="220" y="151"/>
                  </a:lnTo>
                  <a:lnTo>
                    <a:pt x="202" y="152"/>
                  </a:lnTo>
                  <a:lnTo>
                    <a:pt x="188" y="155"/>
                  </a:lnTo>
                  <a:lnTo>
                    <a:pt x="176" y="154"/>
                  </a:lnTo>
                  <a:lnTo>
                    <a:pt x="157" y="156"/>
                  </a:lnTo>
                  <a:lnTo>
                    <a:pt x="142" y="157"/>
                  </a:lnTo>
                  <a:lnTo>
                    <a:pt x="123" y="164"/>
                  </a:lnTo>
                  <a:lnTo>
                    <a:pt x="110" y="166"/>
                  </a:lnTo>
                  <a:lnTo>
                    <a:pt x="96" y="168"/>
                  </a:lnTo>
                  <a:lnTo>
                    <a:pt x="74" y="172"/>
                  </a:lnTo>
                  <a:lnTo>
                    <a:pt x="56" y="175"/>
                  </a:lnTo>
                  <a:lnTo>
                    <a:pt x="46" y="178"/>
                  </a:lnTo>
                  <a:lnTo>
                    <a:pt x="27" y="187"/>
                  </a:lnTo>
                  <a:lnTo>
                    <a:pt x="9" y="194"/>
                  </a:lnTo>
                  <a:lnTo>
                    <a:pt x="1" y="212"/>
                  </a:lnTo>
                  <a:lnTo>
                    <a:pt x="1" y="19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val 12"/>
            <p:cNvSpPr>
              <a:spLocks noChangeArrowheads="1"/>
            </p:cNvSpPr>
            <p:nvPr/>
          </p:nvSpPr>
          <p:spPr bwMode="auto">
            <a:xfrm rot="16200000">
              <a:off x="6705666" y="1654336"/>
              <a:ext cx="1143000" cy="2286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 flipH="1" flipV="1">
              <a:off x="2057466" y="1349536"/>
              <a:ext cx="848006" cy="173224"/>
            </a:xfrm>
            <a:prstGeom prst="line">
              <a:avLst/>
            </a:prstGeom>
            <a:ln w="47625">
              <a:solidFill>
                <a:srgbClr val="008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2905191" y="1520986"/>
              <a:ext cx="892175" cy="133350"/>
            </a:xfrm>
            <a:prstGeom prst="line">
              <a:avLst/>
            </a:prstGeom>
            <a:ln w="47625">
              <a:solidFill>
                <a:srgbClr val="008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3797366" y="1654336"/>
              <a:ext cx="892176" cy="209550"/>
            </a:xfrm>
            <a:prstGeom prst="line">
              <a:avLst/>
            </a:prstGeom>
            <a:ln w="47625">
              <a:solidFill>
                <a:srgbClr val="008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 flipV="1">
              <a:off x="4689546" y="1860714"/>
              <a:ext cx="844545" cy="327022"/>
            </a:xfrm>
            <a:prstGeom prst="line">
              <a:avLst/>
            </a:prstGeom>
            <a:ln w="47625">
              <a:solidFill>
                <a:srgbClr val="008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5539042" y="1904428"/>
              <a:ext cx="867686" cy="283064"/>
            </a:xfrm>
            <a:prstGeom prst="line">
              <a:avLst/>
            </a:prstGeom>
            <a:ln w="47625">
              <a:solidFill>
                <a:srgbClr val="008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6406549" y="1779382"/>
              <a:ext cx="891132" cy="130664"/>
            </a:xfrm>
            <a:prstGeom prst="line">
              <a:avLst/>
            </a:prstGeom>
            <a:ln w="47625">
              <a:solidFill>
                <a:srgbClr val="008000"/>
              </a:solidFill>
              <a:headEnd type="stealt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7940062" y="1355999"/>
              <a:ext cx="308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925162" y="976153"/>
              <a:ext cx="0" cy="77156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266104" y="1348345"/>
              <a:ext cx="801651" cy="127714"/>
            </a:xfrm>
            <a:prstGeom prst="line">
              <a:avLst/>
            </a:prstGeom>
            <a:ln w="47625">
              <a:solidFill>
                <a:srgbClr val="008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72462" y="1238524"/>
              <a:ext cx="308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</p:grp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887265"/>
              </p:ext>
            </p:extLst>
          </p:nvPr>
        </p:nvGraphicFramePr>
        <p:xfrm>
          <a:off x="1187672" y="4812184"/>
          <a:ext cx="2338966" cy="912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75" name="Equation" r:id="rId3" imgW="1041400" imgH="406400" progId="Equation.3">
                  <p:embed/>
                </p:oleObj>
              </mc:Choice>
              <mc:Fallback>
                <p:oleObj name="Equation" r:id="rId3" imgW="1041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7672" y="4812184"/>
                        <a:ext cx="2338966" cy="91276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4387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Betatron</a:t>
            </a:r>
            <a:r>
              <a:rPr lang="en-US" dirty="0" smtClean="0"/>
              <a:t> oscillations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22</a:t>
            </a:fld>
            <a:endParaRPr lang="en-US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71551" y="1085594"/>
            <a:ext cx="723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/>
            <a:r>
              <a:rPr lang="en-US" sz="2000" dirty="0" smtClean="0">
                <a:solidFill>
                  <a:schemeClr val="tx1"/>
                </a:solidFill>
                <a:latin typeface="High Tower Text" pitchFamily="18" charset="0"/>
              </a:rPr>
              <a:t>The solution to  </a:t>
            </a:r>
            <a:r>
              <a:rPr lang="en-US" sz="2000" u="sng" dirty="0">
                <a:solidFill>
                  <a:schemeClr val="tx1"/>
                </a:solidFill>
                <a:latin typeface="High Tower Text" pitchFamily="18" charset="0"/>
              </a:rPr>
              <a:t>Hill’s equation</a:t>
            </a:r>
            <a:r>
              <a:rPr lang="en-US" sz="2000" dirty="0">
                <a:solidFill>
                  <a:schemeClr val="tx1"/>
                </a:solidFill>
                <a:latin typeface="High Tower Text" pitchFamily="18" charset="0"/>
              </a:rPr>
              <a:t>.  </a:t>
            </a:r>
          </a:p>
        </p:txBody>
      </p:sp>
      <p:graphicFrame>
        <p:nvGraphicFramePr>
          <p:cNvPr id="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557057"/>
              </p:ext>
            </p:extLst>
          </p:nvPr>
        </p:nvGraphicFramePr>
        <p:xfrm>
          <a:off x="2487639" y="2286632"/>
          <a:ext cx="39243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95" name="Equation" r:id="rId3" imgW="1854000" imgH="266400" progId="Equation.3">
                  <p:embed/>
                </p:oleObj>
              </mc:Choice>
              <mc:Fallback>
                <p:oleObj name="Equation" r:id="rId3" imgW="18540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7639" y="2286632"/>
                        <a:ext cx="3924300" cy="565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3249639" y="2134232"/>
            <a:ext cx="1371600" cy="914400"/>
          </a:xfrm>
          <a:prstGeom prst="ellips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 flipH="1">
            <a:off x="1573239" y="2362832"/>
            <a:ext cx="1752600" cy="304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354039" y="2439032"/>
            <a:ext cx="13716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800"/>
              <a:t>Amplitude term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4621239" y="2134232"/>
            <a:ext cx="1828800" cy="9144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 flipV="1">
            <a:off x="5992839" y="1829432"/>
            <a:ext cx="1143000" cy="304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135839" y="1524632"/>
            <a:ext cx="13716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800"/>
              <a:t>Oscillatory term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21417" y="5327329"/>
            <a:ext cx="7985804" cy="1363983"/>
            <a:chOff x="472462" y="976153"/>
            <a:chExt cx="7985804" cy="1363983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914466" y="1730536"/>
              <a:ext cx="75438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11"/>
            <p:cNvSpPr>
              <a:spLocks/>
            </p:cNvSpPr>
            <p:nvPr/>
          </p:nvSpPr>
          <p:spPr bwMode="auto">
            <a:xfrm rot="16200000">
              <a:off x="707297" y="1556705"/>
              <a:ext cx="1081088" cy="361950"/>
            </a:xfrm>
            <a:custGeom>
              <a:avLst/>
              <a:gdLst>
                <a:gd name="T0" fmla="*/ 1 w 681"/>
                <a:gd name="T1" fmla="*/ 19 h 228"/>
                <a:gd name="T2" fmla="*/ 8 w 681"/>
                <a:gd name="T3" fmla="*/ 19 h 228"/>
                <a:gd name="T4" fmla="*/ 46 w 681"/>
                <a:gd name="T5" fmla="*/ 42 h 228"/>
                <a:gd name="T6" fmla="*/ 90 w 681"/>
                <a:gd name="T7" fmla="*/ 55 h 228"/>
                <a:gd name="T8" fmla="*/ 126 w 681"/>
                <a:gd name="T9" fmla="*/ 64 h 228"/>
                <a:gd name="T10" fmla="*/ 166 w 681"/>
                <a:gd name="T11" fmla="*/ 72 h 228"/>
                <a:gd name="T12" fmla="*/ 211 w 681"/>
                <a:gd name="T13" fmla="*/ 72 h 228"/>
                <a:gd name="T14" fmla="*/ 254 w 681"/>
                <a:gd name="T15" fmla="*/ 76 h 228"/>
                <a:gd name="T16" fmla="*/ 295 w 681"/>
                <a:gd name="T17" fmla="*/ 76 h 228"/>
                <a:gd name="T18" fmla="*/ 331 w 681"/>
                <a:gd name="T19" fmla="*/ 74 h 228"/>
                <a:gd name="T20" fmla="*/ 368 w 681"/>
                <a:gd name="T21" fmla="*/ 73 h 228"/>
                <a:gd name="T22" fmla="*/ 403 w 681"/>
                <a:gd name="T23" fmla="*/ 73 h 228"/>
                <a:gd name="T24" fmla="*/ 438 w 681"/>
                <a:gd name="T25" fmla="*/ 71 h 228"/>
                <a:gd name="T26" fmla="*/ 476 w 681"/>
                <a:gd name="T27" fmla="*/ 68 h 228"/>
                <a:gd name="T28" fmla="*/ 502 w 681"/>
                <a:gd name="T29" fmla="*/ 65 h 228"/>
                <a:gd name="T30" fmla="*/ 532 w 681"/>
                <a:gd name="T31" fmla="*/ 61 h 228"/>
                <a:gd name="T32" fmla="*/ 576 w 681"/>
                <a:gd name="T33" fmla="*/ 56 h 228"/>
                <a:gd name="T34" fmla="*/ 617 w 681"/>
                <a:gd name="T35" fmla="*/ 47 h 228"/>
                <a:gd name="T36" fmla="*/ 644 w 681"/>
                <a:gd name="T37" fmla="*/ 40 h 228"/>
                <a:gd name="T38" fmla="*/ 662 w 681"/>
                <a:gd name="T39" fmla="*/ 29 h 228"/>
                <a:gd name="T40" fmla="*/ 680 w 681"/>
                <a:gd name="T41" fmla="*/ 13 h 228"/>
                <a:gd name="T42" fmla="*/ 673 w 681"/>
                <a:gd name="T43" fmla="*/ 211 h 228"/>
                <a:gd name="T44" fmla="*/ 673 w 681"/>
                <a:gd name="T45" fmla="*/ 211 h 228"/>
                <a:gd name="T46" fmla="*/ 647 w 681"/>
                <a:gd name="T47" fmla="*/ 194 h 228"/>
                <a:gd name="T48" fmla="*/ 610 w 681"/>
                <a:gd name="T49" fmla="*/ 178 h 228"/>
                <a:gd name="T50" fmla="*/ 580 w 681"/>
                <a:gd name="T51" fmla="*/ 169 h 228"/>
                <a:gd name="T52" fmla="*/ 547 w 681"/>
                <a:gd name="T53" fmla="*/ 164 h 228"/>
                <a:gd name="T54" fmla="*/ 505 w 681"/>
                <a:gd name="T55" fmla="*/ 156 h 228"/>
                <a:gd name="T56" fmla="*/ 479 w 681"/>
                <a:gd name="T57" fmla="*/ 154 h 228"/>
                <a:gd name="T58" fmla="*/ 433 w 681"/>
                <a:gd name="T59" fmla="*/ 149 h 228"/>
                <a:gd name="T60" fmla="*/ 395 w 681"/>
                <a:gd name="T61" fmla="*/ 146 h 228"/>
                <a:gd name="T62" fmla="*/ 352 w 681"/>
                <a:gd name="T63" fmla="*/ 146 h 228"/>
                <a:gd name="T64" fmla="*/ 322 w 681"/>
                <a:gd name="T65" fmla="*/ 146 h 228"/>
                <a:gd name="T66" fmla="*/ 274 w 681"/>
                <a:gd name="T67" fmla="*/ 148 h 228"/>
                <a:gd name="T68" fmla="*/ 220 w 681"/>
                <a:gd name="T69" fmla="*/ 151 h 228"/>
                <a:gd name="T70" fmla="*/ 188 w 681"/>
                <a:gd name="T71" fmla="*/ 155 h 228"/>
                <a:gd name="T72" fmla="*/ 157 w 681"/>
                <a:gd name="T73" fmla="*/ 156 h 228"/>
                <a:gd name="T74" fmla="*/ 123 w 681"/>
                <a:gd name="T75" fmla="*/ 164 h 228"/>
                <a:gd name="T76" fmla="*/ 96 w 681"/>
                <a:gd name="T77" fmla="*/ 168 h 228"/>
                <a:gd name="T78" fmla="*/ 56 w 681"/>
                <a:gd name="T79" fmla="*/ 175 h 228"/>
                <a:gd name="T80" fmla="*/ 27 w 681"/>
                <a:gd name="T81" fmla="*/ 187 h 228"/>
                <a:gd name="T82" fmla="*/ 1 w 681"/>
                <a:gd name="T83" fmla="*/ 21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81" h="228">
                  <a:moveTo>
                    <a:pt x="1" y="19"/>
                  </a:moveTo>
                  <a:lnTo>
                    <a:pt x="1" y="19"/>
                  </a:lnTo>
                  <a:lnTo>
                    <a:pt x="0" y="0"/>
                  </a:lnTo>
                  <a:lnTo>
                    <a:pt x="8" y="19"/>
                  </a:lnTo>
                  <a:lnTo>
                    <a:pt x="19" y="30"/>
                  </a:lnTo>
                  <a:lnTo>
                    <a:pt x="46" y="42"/>
                  </a:lnTo>
                  <a:lnTo>
                    <a:pt x="68" y="48"/>
                  </a:lnTo>
                  <a:lnTo>
                    <a:pt x="90" y="55"/>
                  </a:lnTo>
                  <a:lnTo>
                    <a:pt x="104" y="59"/>
                  </a:lnTo>
                  <a:lnTo>
                    <a:pt x="126" y="64"/>
                  </a:lnTo>
                  <a:lnTo>
                    <a:pt x="140" y="67"/>
                  </a:lnTo>
                  <a:lnTo>
                    <a:pt x="166" y="72"/>
                  </a:lnTo>
                  <a:lnTo>
                    <a:pt x="188" y="71"/>
                  </a:lnTo>
                  <a:lnTo>
                    <a:pt x="211" y="72"/>
                  </a:lnTo>
                  <a:lnTo>
                    <a:pt x="232" y="74"/>
                  </a:lnTo>
                  <a:lnTo>
                    <a:pt x="254" y="76"/>
                  </a:lnTo>
                  <a:lnTo>
                    <a:pt x="274" y="78"/>
                  </a:lnTo>
                  <a:lnTo>
                    <a:pt x="295" y="76"/>
                  </a:lnTo>
                  <a:lnTo>
                    <a:pt x="312" y="73"/>
                  </a:lnTo>
                  <a:lnTo>
                    <a:pt x="331" y="74"/>
                  </a:lnTo>
                  <a:lnTo>
                    <a:pt x="350" y="73"/>
                  </a:lnTo>
                  <a:lnTo>
                    <a:pt x="368" y="73"/>
                  </a:lnTo>
                  <a:lnTo>
                    <a:pt x="389" y="73"/>
                  </a:lnTo>
                  <a:lnTo>
                    <a:pt x="403" y="73"/>
                  </a:lnTo>
                  <a:lnTo>
                    <a:pt x="420" y="72"/>
                  </a:lnTo>
                  <a:lnTo>
                    <a:pt x="438" y="71"/>
                  </a:lnTo>
                  <a:lnTo>
                    <a:pt x="460" y="71"/>
                  </a:lnTo>
                  <a:lnTo>
                    <a:pt x="476" y="68"/>
                  </a:lnTo>
                  <a:lnTo>
                    <a:pt x="488" y="70"/>
                  </a:lnTo>
                  <a:lnTo>
                    <a:pt x="502" y="65"/>
                  </a:lnTo>
                  <a:lnTo>
                    <a:pt x="516" y="64"/>
                  </a:lnTo>
                  <a:lnTo>
                    <a:pt x="532" y="61"/>
                  </a:lnTo>
                  <a:lnTo>
                    <a:pt x="551" y="58"/>
                  </a:lnTo>
                  <a:lnTo>
                    <a:pt x="576" y="56"/>
                  </a:lnTo>
                  <a:lnTo>
                    <a:pt x="593" y="52"/>
                  </a:lnTo>
                  <a:lnTo>
                    <a:pt x="617" y="47"/>
                  </a:lnTo>
                  <a:lnTo>
                    <a:pt x="635" y="43"/>
                  </a:lnTo>
                  <a:lnTo>
                    <a:pt x="644" y="40"/>
                  </a:lnTo>
                  <a:lnTo>
                    <a:pt x="653" y="34"/>
                  </a:lnTo>
                  <a:lnTo>
                    <a:pt x="662" y="29"/>
                  </a:lnTo>
                  <a:lnTo>
                    <a:pt x="671" y="20"/>
                  </a:lnTo>
                  <a:lnTo>
                    <a:pt x="680" y="13"/>
                  </a:lnTo>
                  <a:lnTo>
                    <a:pt x="680" y="227"/>
                  </a:lnTo>
                  <a:lnTo>
                    <a:pt x="673" y="211"/>
                  </a:lnTo>
                  <a:lnTo>
                    <a:pt x="664" y="206"/>
                  </a:lnTo>
                  <a:lnTo>
                    <a:pt x="673" y="211"/>
                  </a:lnTo>
                  <a:lnTo>
                    <a:pt x="656" y="197"/>
                  </a:lnTo>
                  <a:lnTo>
                    <a:pt x="647" y="194"/>
                  </a:lnTo>
                  <a:lnTo>
                    <a:pt x="636" y="186"/>
                  </a:lnTo>
                  <a:lnTo>
                    <a:pt x="610" y="178"/>
                  </a:lnTo>
                  <a:lnTo>
                    <a:pt x="595" y="172"/>
                  </a:lnTo>
                  <a:lnTo>
                    <a:pt x="580" y="169"/>
                  </a:lnTo>
                  <a:lnTo>
                    <a:pt x="565" y="167"/>
                  </a:lnTo>
                  <a:lnTo>
                    <a:pt x="547" y="164"/>
                  </a:lnTo>
                  <a:lnTo>
                    <a:pt x="526" y="161"/>
                  </a:lnTo>
                  <a:lnTo>
                    <a:pt x="505" y="156"/>
                  </a:lnTo>
                  <a:lnTo>
                    <a:pt x="497" y="156"/>
                  </a:lnTo>
                  <a:lnTo>
                    <a:pt x="479" y="154"/>
                  </a:lnTo>
                  <a:lnTo>
                    <a:pt x="460" y="151"/>
                  </a:lnTo>
                  <a:lnTo>
                    <a:pt x="433" y="149"/>
                  </a:lnTo>
                  <a:lnTo>
                    <a:pt x="418" y="148"/>
                  </a:lnTo>
                  <a:lnTo>
                    <a:pt x="395" y="146"/>
                  </a:lnTo>
                  <a:lnTo>
                    <a:pt x="371" y="146"/>
                  </a:lnTo>
                  <a:lnTo>
                    <a:pt x="352" y="146"/>
                  </a:lnTo>
                  <a:lnTo>
                    <a:pt x="337" y="146"/>
                  </a:lnTo>
                  <a:lnTo>
                    <a:pt x="322" y="146"/>
                  </a:lnTo>
                  <a:lnTo>
                    <a:pt x="303" y="148"/>
                  </a:lnTo>
                  <a:lnTo>
                    <a:pt x="274" y="148"/>
                  </a:lnTo>
                  <a:lnTo>
                    <a:pt x="249" y="151"/>
                  </a:lnTo>
                  <a:lnTo>
                    <a:pt x="220" y="151"/>
                  </a:lnTo>
                  <a:lnTo>
                    <a:pt x="202" y="152"/>
                  </a:lnTo>
                  <a:lnTo>
                    <a:pt x="188" y="155"/>
                  </a:lnTo>
                  <a:lnTo>
                    <a:pt x="176" y="154"/>
                  </a:lnTo>
                  <a:lnTo>
                    <a:pt x="157" y="156"/>
                  </a:lnTo>
                  <a:lnTo>
                    <a:pt x="142" y="157"/>
                  </a:lnTo>
                  <a:lnTo>
                    <a:pt x="123" y="164"/>
                  </a:lnTo>
                  <a:lnTo>
                    <a:pt x="110" y="166"/>
                  </a:lnTo>
                  <a:lnTo>
                    <a:pt x="96" y="168"/>
                  </a:lnTo>
                  <a:lnTo>
                    <a:pt x="74" y="172"/>
                  </a:lnTo>
                  <a:lnTo>
                    <a:pt x="56" y="175"/>
                  </a:lnTo>
                  <a:lnTo>
                    <a:pt x="46" y="178"/>
                  </a:lnTo>
                  <a:lnTo>
                    <a:pt x="27" y="187"/>
                  </a:lnTo>
                  <a:lnTo>
                    <a:pt x="9" y="194"/>
                  </a:lnTo>
                  <a:lnTo>
                    <a:pt x="1" y="212"/>
                  </a:lnTo>
                  <a:lnTo>
                    <a:pt x="1" y="19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Oval 12"/>
            <p:cNvSpPr>
              <a:spLocks noChangeArrowheads="1"/>
            </p:cNvSpPr>
            <p:nvPr/>
          </p:nvSpPr>
          <p:spPr bwMode="auto">
            <a:xfrm rot="16200000">
              <a:off x="1524066" y="1654336"/>
              <a:ext cx="1143000" cy="2286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 rot="16200000">
              <a:off x="2383697" y="1556705"/>
              <a:ext cx="1081088" cy="361950"/>
            </a:xfrm>
            <a:custGeom>
              <a:avLst/>
              <a:gdLst>
                <a:gd name="T0" fmla="*/ 1 w 681"/>
                <a:gd name="T1" fmla="*/ 19 h 228"/>
                <a:gd name="T2" fmla="*/ 8 w 681"/>
                <a:gd name="T3" fmla="*/ 19 h 228"/>
                <a:gd name="T4" fmla="*/ 46 w 681"/>
                <a:gd name="T5" fmla="*/ 42 h 228"/>
                <a:gd name="T6" fmla="*/ 90 w 681"/>
                <a:gd name="T7" fmla="*/ 55 h 228"/>
                <a:gd name="T8" fmla="*/ 126 w 681"/>
                <a:gd name="T9" fmla="*/ 64 h 228"/>
                <a:gd name="T10" fmla="*/ 166 w 681"/>
                <a:gd name="T11" fmla="*/ 72 h 228"/>
                <a:gd name="T12" fmla="*/ 211 w 681"/>
                <a:gd name="T13" fmla="*/ 72 h 228"/>
                <a:gd name="T14" fmla="*/ 254 w 681"/>
                <a:gd name="T15" fmla="*/ 76 h 228"/>
                <a:gd name="T16" fmla="*/ 295 w 681"/>
                <a:gd name="T17" fmla="*/ 76 h 228"/>
                <a:gd name="T18" fmla="*/ 331 w 681"/>
                <a:gd name="T19" fmla="*/ 74 h 228"/>
                <a:gd name="T20" fmla="*/ 368 w 681"/>
                <a:gd name="T21" fmla="*/ 73 h 228"/>
                <a:gd name="T22" fmla="*/ 403 w 681"/>
                <a:gd name="T23" fmla="*/ 73 h 228"/>
                <a:gd name="T24" fmla="*/ 438 w 681"/>
                <a:gd name="T25" fmla="*/ 71 h 228"/>
                <a:gd name="T26" fmla="*/ 476 w 681"/>
                <a:gd name="T27" fmla="*/ 68 h 228"/>
                <a:gd name="T28" fmla="*/ 502 w 681"/>
                <a:gd name="T29" fmla="*/ 65 h 228"/>
                <a:gd name="T30" fmla="*/ 532 w 681"/>
                <a:gd name="T31" fmla="*/ 61 h 228"/>
                <a:gd name="T32" fmla="*/ 576 w 681"/>
                <a:gd name="T33" fmla="*/ 56 h 228"/>
                <a:gd name="T34" fmla="*/ 617 w 681"/>
                <a:gd name="T35" fmla="*/ 47 h 228"/>
                <a:gd name="T36" fmla="*/ 644 w 681"/>
                <a:gd name="T37" fmla="*/ 40 h 228"/>
                <a:gd name="T38" fmla="*/ 662 w 681"/>
                <a:gd name="T39" fmla="*/ 29 h 228"/>
                <a:gd name="T40" fmla="*/ 680 w 681"/>
                <a:gd name="T41" fmla="*/ 13 h 228"/>
                <a:gd name="T42" fmla="*/ 673 w 681"/>
                <a:gd name="T43" fmla="*/ 211 h 228"/>
                <a:gd name="T44" fmla="*/ 673 w 681"/>
                <a:gd name="T45" fmla="*/ 211 h 228"/>
                <a:gd name="T46" fmla="*/ 647 w 681"/>
                <a:gd name="T47" fmla="*/ 194 h 228"/>
                <a:gd name="T48" fmla="*/ 610 w 681"/>
                <a:gd name="T49" fmla="*/ 178 h 228"/>
                <a:gd name="T50" fmla="*/ 580 w 681"/>
                <a:gd name="T51" fmla="*/ 169 h 228"/>
                <a:gd name="T52" fmla="*/ 547 w 681"/>
                <a:gd name="T53" fmla="*/ 164 h 228"/>
                <a:gd name="T54" fmla="*/ 505 w 681"/>
                <a:gd name="T55" fmla="*/ 156 h 228"/>
                <a:gd name="T56" fmla="*/ 479 w 681"/>
                <a:gd name="T57" fmla="*/ 154 h 228"/>
                <a:gd name="T58" fmla="*/ 433 w 681"/>
                <a:gd name="T59" fmla="*/ 149 h 228"/>
                <a:gd name="T60" fmla="*/ 395 w 681"/>
                <a:gd name="T61" fmla="*/ 146 h 228"/>
                <a:gd name="T62" fmla="*/ 352 w 681"/>
                <a:gd name="T63" fmla="*/ 146 h 228"/>
                <a:gd name="T64" fmla="*/ 322 w 681"/>
                <a:gd name="T65" fmla="*/ 146 h 228"/>
                <a:gd name="T66" fmla="*/ 274 w 681"/>
                <a:gd name="T67" fmla="*/ 148 h 228"/>
                <a:gd name="T68" fmla="*/ 220 w 681"/>
                <a:gd name="T69" fmla="*/ 151 h 228"/>
                <a:gd name="T70" fmla="*/ 188 w 681"/>
                <a:gd name="T71" fmla="*/ 155 h 228"/>
                <a:gd name="T72" fmla="*/ 157 w 681"/>
                <a:gd name="T73" fmla="*/ 156 h 228"/>
                <a:gd name="T74" fmla="*/ 123 w 681"/>
                <a:gd name="T75" fmla="*/ 164 h 228"/>
                <a:gd name="T76" fmla="*/ 96 w 681"/>
                <a:gd name="T77" fmla="*/ 168 h 228"/>
                <a:gd name="T78" fmla="*/ 56 w 681"/>
                <a:gd name="T79" fmla="*/ 175 h 228"/>
                <a:gd name="T80" fmla="*/ 27 w 681"/>
                <a:gd name="T81" fmla="*/ 187 h 228"/>
                <a:gd name="T82" fmla="*/ 1 w 681"/>
                <a:gd name="T83" fmla="*/ 21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81" h="228">
                  <a:moveTo>
                    <a:pt x="1" y="19"/>
                  </a:moveTo>
                  <a:lnTo>
                    <a:pt x="1" y="19"/>
                  </a:lnTo>
                  <a:lnTo>
                    <a:pt x="0" y="0"/>
                  </a:lnTo>
                  <a:lnTo>
                    <a:pt x="8" y="19"/>
                  </a:lnTo>
                  <a:lnTo>
                    <a:pt x="19" y="30"/>
                  </a:lnTo>
                  <a:lnTo>
                    <a:pt x="46" y="42"/>
                  </a:lnTo>
                  <a:lnTo>
                    <a:pt x="68" y="48"/>
                  </a:lnTo>
                  <a:lnTo>
                    <a:pt x="90" y="55"/>
                  </a:lnTo>
                  <a:lnTo>
                    <a:pt x="104" y="59"/>
                  </a:lnTo>
                  <a:lnTo>
                    <a:pt x="126" y="64"/>
                  </a:lnTo>
                  <a:lnTo>
                    <a:pt x="140" y="67"/>
                  </a:lnTo>
                  <a:lnTo>
                    <a:pt x="166" y="72"/>
                  </a:lnTo>
                  <a:lnTo>
                    <a:pt x="188" y="71"/>
                  </a:lnTo>
                  <a:lnTo>
                    <a:pt x="211" y="72"/>
                  </a:lnTo>
                  <a:lnTo>
                    <a:pt x="232" y="74"/>
                  </a:lnTo>
                  <a:lnTo>
                    <a:pt x="254" y="76"/>
                  </a:lnTo>
                  <a:lnTo>
                    <a:pt x="274" y="78"/>
                  </a:lnTo>
                  <a:lnTo>
                    <a:pt x="295" y="76"/>
                  </a:lnTo>
                  <a:lnTo>
                    <a:pt x="312" y="73"/>
                  </a:lnTo>
                  <a:lnTo>
                    <a:pt x="331" y="74"/>
                  </a:lnTo>
                  <a:lnTo>
                    <a:pt x="350" y="73"/>
                  </a:lnTo>
                  <a:lnTo>
                    <a:pt x="368" y="73"/>
                  </a:lnTo>
                  <a:lnTo>
                    <a:pt x="389" y="73"/>
                  </a:lnTo>
                  <a:lnTo>
                    <a:pt x="403" y="73"/>
                  </a:lnTo>
                  <a:lnTo>
                    <a:pt x="420" y="72"/>
                  </a:lnTo>
                  <a:lnTo>
                    <a:pt x="438" y="71"/>
                  </a:lnTo>
                  <a:lnTo>
                    <a:pt x="460" y="71"/>
                  </a:lnTo>
                  <a:lnTo>
                    <a:pt x="476" y="68"/>
                  </a:lnTo>
                  <a:lnTo>
                    <a:pt x="488" y="70"/>
                  </a:lnTo>
                  <a:lnTo>
                    <a:pt x="502" y="65"/>
                  </a:lnTo>
                  <a:lnTo>
                    <a:pt x="516" y="64"/>
                  </a:lnTo>
                  <a:lnTo>
                    <a:pt x="532" y="61"/>
                  </a:lnTo>
                  <a:lnTo>
                    <a:pt x="551" y="58"/>
                  </a:lnTo>
                  <a:lnTo>
                    <a:pt x="576" y="56"/>
                  </a:lnTo>
                  <a:lnTo>
                    <a:pt x="593" y="52"/>
                  </a:lnTo>
                  <a:lnTo>
                    <a:pt x="617" y="47"/>
                  </a:lnTo>
                  <a:lnTo>
                    <a:pt x="635" y="43"/>
                  </a:lnTo>
                  <a:lnTo>
                    <a:pt x="644" y="40"/>
                  </a:lnTo>
                  <a:lnTo>
                    <a:pt x="653" y="34"/>
                  </a:lnTo>
                  <a:lnTo>
                    <a:pt x="662" y="29"/>
                  </a:lnTo>
                  <a:lnTo>
                    <a:pt x="671" y="20"/>
                  </a:lnTo>
                  <a:lnTo>
                    <a:pt x="680" y="13"/>
                  </a:lnTo>
                  <a:lnTo>
                    <a:pt x="680" y="227"/>
                  </a:lnTo>
                  <a:lnTo>
                    <a:pt x="673" y="211"/>
                  </a:lnTo>
                  <a:lnTo>
                    <a:pt x="664" y="206"/>
                  </a:lnTo>
                  <a:lnTo>
                    <a:pt x="673" y="211"/>
                  </a:lnTo>
                  <a:lnTo>
                    <a:pt x="656" y="197"/>
                  </a:lnTo>
                  <a:lnTo>
                    <a:pt x="647" y="194"/>
                  </a:lnTo>
                  <a:lnTo>
                    <a:pt x="636" y="186"/>
                  </a:lnTo>
                  <a:lnTo>
                    <a:pt x="610" y="178"/>
                  </a:lnTo>
                  <a:lnTo>
                    <a:pt x="595" y="172"/>
                  </a:lnTo>
                  <a:lnTo>
                    <a:pt x="580" y="169"/>
                  </a:lnTo>
                  <a:lnTo>
                    <a:pt x="565" y="167"/>
                  </a:lnTo>
                  <a:lnTo>
                    <a:pt x="547" y="164"/>
                  </a:lnTo>
                  <a:lnTo>
                    <a:pt x="526" y="161"/>
                  </a:lnTo>
                  <a:lnTo>
                    <a:pt x="505" y="156"/>
                  </a:lnTo>
                  <a:lnTo>
                    <a:pt x="497" y="156"/>
                  </a:lnTo>
                  <a:lnTo>
                    <a:pt x="479" y="154"/>
                  </a:lnTo>
                  <a:lnTo>
                    <a:pt x="460" y="151"/>
                  </a:lnTo>
                  <a:lnTo>
                    <a:pt x="433" y="149"/>
                  </a:lnTo>
                  <a:lnTo>
                    <a:pt x="418" y="148"/>
                  </a:lnTo>
                  <a:lnTo>
                    <a:pt x="395" y="146"/>
                  </a:lnTo>
                  <a:lnTo>
                    <a:pt x="371" y="146"/>
                  </a:lnTo>
                  <a:lnTo>
                    <a:pt x="352" y="146"/>
                  </a:lnTo>
                  <a:lnTo>
                    <a:pt x="337" y="146"/>
                  </a:lnTo>
                  <a:lnTo>
                    <a:pt x="322" y="146"/>
                  </a:lnTo>
                  <a:lnTo>
                    <a:pt x="303" y="148"/>
                  </a:lnTo>
                  <a:lnTo>
                    <a:pt x="274" y="148"/>
                  </a:lnTo>
                  <a:lnTo>
                    <a:pt x="249" y="151"/>
                  </a:lnTo>
                  <a:lnTo>
                    <a:pt x="220" y="151"/>
                  </a:lnTo>
                  <a:lnTo>
                    <a:pt x="202" y="152"/>
                  </a:lnTo>
                  <a:lnTo>
                    <a:pt x="188" y="155"/>
                  </a:lnTo>
                  <a:lnTo>
                    <a:pt x="176" y="154"/>
                  </a:lnTo>
                  <a:lnTo>
                    <a:pt x="157" y="156"/>
                  </a:lnTo>
                  <a:lnTo>
                    <a:pt x="142" y="157"/>
                  </a:lnTo>
                  <a:lnTo>
                    <a:pt x="123" y="164"/>
                  </a:lnTo>
                  <a:lnTo>
                    <a:pt x="110" y="166"/>
                  </a:lnTo>
                  <a:lnTo>
                    <a:pt x="96" y="168"/>
                  </a:lnTo>
                  <a:lnTo>
                    <a:pt x="74" y="172"/>
                  </a:lnTo>
                  <a:lnTo>
                    <a:pt x="56" y="175"/>
                  </a:lnTo>
                  <a:lnTo>
                    <a:pt x="46" y="178"/>
                  </a:lnTo>
                  <a:lnTo>
                    <a:pt x="27" y="187"/>
                  </a:lnTo>
                  <a:lnTo>
                    <a:pt x="9" y="194"/>
                  </a:lnTo>
                  <a:lnTo>
                    <a:pt x="1" y="212"/>
                  </a:lnTo>
                  <a:lnTo>
                    <a:pt x="1" y="19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2"/>
            <p:cNvSpPr>
              <a:spLocks noChangeArrowheads="1"/>
            </p:cNvSpPr>
            <p:nvPr/>
          </p:nvSpPr>
          <p:spPr bwMode="auto">
            <a:xfrm rot="16200000">
              <a:off x="3200466" y="1654336"/>
              <a:ext cx="1143000" cy="2286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 rot="16200000">
              <a:off x="4136297" y="1556705"/>
              <a:ext cx="1081088" cy="361950"/>
            </a:xfrm>
            <a:custGeom>
              <a:avLst/>
              <a:gdLst>
                <a:gd name="T0" fmla="*/ 1 w 681"/>
                <a:gd name="T1" fmla="*/ 19 h 228"/>
                <a:gd name="T2" fmla="*/ 8 w 681"/>
                <a:gd name="T3" fmla="*/ 19 h 228"/>
                <a:gd name="T4" fmla="*/ 46 w 681"/>
                <a:gd name="T5" fmla="*/ 42 h 228"/>
                <a:gd name="T6" fmla="*/ 90 w 681"/>
                <a:gd name="T7" fmla="*/ 55 h 228"/>
                <a:gd name="T8" fmla="*/ 126 w 681"/>
                <a:gd name="T9" fmla="*/ 64 h 228"/>
                <a:gd name="T10" fmla="*/ 166 w 681"/>
                <a:gd name="T11" fmla="*/ 72 h 228"/>
                <a:gd name="T12" fmla="*/ 211 w 681"/>
                <a:gd name="T13" fmla="*/ 72 h 228"/>
                <a:gd name="T14" fmla="*/ 254 w 681"/>
                <a:gd name="T15" fmla="*/ 76 h 228"/>
                <a:gd name="T16" fmla="*/ 295 w 681"/>
                <a:gd name="T17" fmla="*/ 76 h 228"/>
                <a:gd name="T18" fmla="*/ 331 w 681"/>
                <a:gd name="T19" fmla="*/ 74 h 228"/>
                <a:gd name="T20" fmla="*/ 368 w 681"/>
                <a:gd name="T21" fmla="*/ 73 h 228"/>
                <a:gd name="T22" fmla="*/ 403 w 681"/>
                <a:gd name="T23" fmla="*/ 73 h 228"/>
                <a:gd name="T24" fmla="*/ 438 w 681"/>
                <a:gd name="T25" fmla="*/ 71 h 228"/>
                <a:gd name="T26" fmla="*/ 476 w 681"/>
                <a:gd name="T27" fmla="*/ 68 h 228"/>
                <a:gd name="T28" fmla="*/ 502 w 681"/>
                <a:gd name="T29" fmla="*/ 65 h 228"/>
                <a:gd name="T30" fmla="*/ 532 w 681"/>
                <a:gd name="T31" fmla="*/ 61 h 228"/>
                <a:gd name="T32" fmla="*/ 576 w 681"/>
                <a:gd name="T33" fmla="*/ 56 h 228"/>
                <a:gd name="T34" fmla="*/ 617 w 681"/>
                <a:gd name="T35" fmla="*/ 47 h 228"/>
                <a:gd name="T36" fmla="*/ 644 w 681"/>
                <a:gd name="T37" fmla="*/ 40 h 228"/>
                <a:gd name="T38" fmla="*/ 662 w 681"/>
                <a:gd name="T39" fmla="*/ 29 h 228"/>
                <a:gd name="T40" fmla="*/ 680 w 681"/>
                <a:gd name="T41" fmla="*/ 13 h 228"/>
                <a:gd name="T42" fmla="*/ 673 w 681"/>
                <a:gd name="T43" fmla="*/ 211 h 228"/>
                <a:gd name="T44" fmla="*/ 673 w 681"/>
                <a:gd name="T45" fmla="*/ 211 h 228"/>
                <a:gd name="T46" fmla="*/ 647 w 681"/>
                <a:gd name="T47" fmla="*/ 194 h 228"/>
                <a:gd name="T48" fmla="*/ 610 w 681"/>
                <a:gd name="T49" fmla="*/ 178 h 228"/>
                <a:gd name="T50" fmla="*/ 580 w 681"/>
                <a:gd name="T51" fmla="*/ 169 h 228"/>
                <a:gd name="T52" fmla="*/ 547 w 681"/>
                <a:gd name="T53" fmla="*/ 164 h 228"/>
                <a:gd name="T54" fmla="*/ 505 w 681"/>
                <a:gd name="T55" fmla="*/ 156 h 228"/>
                <a:gd name="T56" fmla="*/ 479 w 681"/>
                <a:gd name="T57" fmla="*/ 154 h 228"/>
                <a:gd name="T58" fmla="*/ 433 w 681"/>
                <a:gd name="T59" fmla="*/ 149 h 228"/>
                <a:gd name="T60" fmla="*/ 395 w 681"/>
                <a:gd name="T61" fmla="*/ 146 h 228"/>
                <a:gd name="T62" fmla="*/ 352 w 681"/>
                <a:gd name="T63" fmla="*/ 146 h 228"/>
                <a:gd name="T64" fmla="*/ 322 w 681"/>
                <a:gd name="T65" fmla="*/ 146 h 228"/>
                <a:gd name="T66" fmla="*/ 274 w 681"/>
                <a:gd name="T67" fmla="*/ 148 h 228"/>
                <a:gd name="T68" fmla="*/ 220 w 681"/>
                <a:gd name="T69" fmla="*/ 151 h 228"/>
                <a:gd name="T70" fmla="*/ 188 w 681"/>
                <a:gd name="T71" fmla="*/ 155 h 228"/>
                <a:gd name="T72" fmla="*/ 157 w 681"/>
                <a:gd name="T73" fmla="*/ 156 h 228"/>
                <a:gd name="T74" fmla="*/ 123 w 681"/>
                <a:gd name="T75" fmla="*/ 164 h 228"/>
                <a:gd name="T76" fmla="*/ 96 w 681"/>
                <a:gd name="T77" fmla="*/ 168 h 228"/>
                <a:gd name="T78" fmla="*/ 56 w 681"/>
                <a:gd name="T79" fmla="*/ 175 h 228"/>
                <a:gd name="T80" fmla="*/ 27 w 681"/>
                <a:gd name="T81" fmla="*/ 187 h 228"/>
                <a:gd name="T82" fmla="*/ 1 w 681"/>
                <a:gd name="T83" fmla="*/ 21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81" h="228">
                  <a:moveTo>
                    <a:pt x="1" y="19"/>
                  </a:moveTo>
                  <a:lnTo>
                    <a:pt x="1" y="19"/>
                  </a:lnTo>
                  <a:lnTo>
                    <a:pt x="0" y="0"/>
                  </a:lnTo>
                  <a:lnTo>
                    <a:pt x="8" y="19"/>
                  </a:lnTo>
                  <a:lnTo>
                    <a:pt x="19" y="30"/>
                  </a:lnTo>
                  <a:lnTo>
                    <a:pt x="46" y="42"/>
                  </a:lnTo>
                  <a:lnTo>
                    <a:pt x="68" y="48"/>
                  </a:lnTo>
                  <a:lnTo>
                    <a:pt x="90" y="55"/>
                  </a:lnTo>
                  <a:lnTo>
                    <a:pt x="104" y="59"/>
                  </a:lnTo>
                  <a:lnTo>
                    <a:pt x="126" y="64"/>
                  </a:lnTo>
                  <a:lnTo>
                    <a:pt x="140" y="67"/>
                  </a:lnTo>
                  <a:lnTo>
                    <a:pt x="166" y="72"/>
                  </a:lnTo>
                  <a:lnTo>
                    <a:pt x="188" y="71"/>
                  </a:lnTo>
                  <a:lnTo>
                    <a:pt x="211" y="72"/>
                  </a:lnTo>
                  <a:lnTo>
                    <a:pt x="232" y="74"/>
                  </a:lnTo>
                  <a:lnTo>
                    <a:pt x="254" y="76"/>
                  </a:lnTo>
                  <a:lnTo>
                    <a:pt x="274" y="78"/>
                  </a:lnTo>
                  <a:lnTo>
                    <a:pt x="295" y="76"/>
                  </a:lnTo>
                  <a:lnTo>
                    <a:pt x="312" y="73"/>
                  </a:lnTo>
                  <a:lnTo>
                    <a:pt x="331" y="74"/>
                  </a:lnTo>
                  <a:lnTo>
                    <a:pt x="350" y="73"/>
                  </a:lnTo>
                  <a:lnTo>
                    <a:pt x="368" y="73"/>
                  </a:lnTo>
                  <a:lnTo>
                    <a:pt x="389" y="73"/>
                  </a:lnTo>
                  <a:lnTo>
                    <a:pt x="403" y="73"/>
                  </a:lnTo>
                  <a:lnTo>
                    <a:pt x="420" y="72"/>
                  </a:lnTo>
                  <a:lnTo>
                    <a:pt x="438" y="71"/>
                  </a:lnTo>
                  <a:lnTo>
                    <a:pt x="460" y="71"/>
                  </a:lnTo>
                  <a:lnTo>
                    <a:pt x="476" y="68"/>
                  </a:lnTo>
                  <a:lnTo>
                    <a:pt x="488" y="70"/>
                  </a:lnTo>
                  <a:lnTo>
                    <a:pt x="502" y="65"/>
                  </a:lnTo>
                  <a:lnTo>
                    <a:pt x="516" y="64"/>
                  </a:lnTo>
                  <a:lnTo>
                    <a:pt x="532" y="61"/>
                  </a:lnTo>
                  <a:lnTo>
                    <a:pt x="551" y="58"/>
                  </a:lnTo>
                  <a:lnTo>
                    <a:pt x="576" y="56"/>
                  </a:lnTo>
                  <a:lnTo>
                    <a:pt x="593" y="52"/>
                  </a:lnTo>
                  <a:lnTo>
                    <a:pt x="617" y="47"/>
                  </a:lnTo>
                  <a:lnTo>
                    <a:pt x="635" y="43"/>
                  </a:lnTo>
                  <a:lnTo>
                    <a:pt x="644" y="40"/>
                  </a:lnTo>
                  <a:lnTo>
                    <a:pt x="653" y="34"/>
                  </a:lnTo>
                  <a:lnTo>
                    <a:pt x="662" y="29"/>
                  </a:lnTo>
                  <a:lnTo>
                    <a:pt x="671" y="20"/>
                  </a:lnTo>
                  <a:lnTo>
                    <a:pt x="680" y="13"/>
                  </a:lnTo>
                  <a:lnTo>
                    <a:pt x="680" y="227"/>
                  </a:lnTo>
                  <a:lnTo>
                    <a:pt x="673" y="211"/>
                  </a:lnTo>
                  <a:lnTo>
                    <a:pt x="664" y="206"/>
                  </a:lnTo>
                  <a:lnTo>
                    <a:pt x="673" y="211"/>
                  </a:lnTo>
                  <a:lnTo>
                    <a:pt x="656" y="197"/>
                  </a:lnTo>
                  <a:lnTo>
                    <a:pt x="647" y="194"/>
                  </a:lnTo>
                  <a:lnTo>
                    <a:pt x="636" y="186"/>
                  </a:lnTo>
                  <a:lnTo>
                    <a:pt x="610" y="178"/>
                  </a:lnTo>
                  <a:lnTo>
                    <a:pt x="595" y="172"/>
                  </a:lnTo>
                  <a:lnTo>
                    <a:pt x="580" y="169"/>
                  </a:lnTo>
                  <a:lnTo>
                    <a:pt x="565" y="167"/>
                  </a:lnTo>
                  <a:lnTo>
                    <a:pt x="547" y="164"/>
                  </a:lnTo>
                  <a:lnTo>
                    <a:pt x="526" y="161"/>
                  </a:lnTo>
                  <a:lnTo>
                    <a:pt x="505" y="156"/>
                  </a:lnTo>
                  <a:lnTo>
                    <a:pt x="497" y="156"/>
                  </a:lnTo>
                  <a:lnTo>
                    <a:pt x="479" y="154"/>
                  </a:lnTo>
                  <a:lnTo>
                    <a:pt x="460" y="151"/>
                  </a:lnTo>
                  <a:lnTo>
                    <a:pt x="433" y="149"/>
                  </a:lnTo>
                  <a:lnTo>
                    <a:pt x="418" y="148"/>
                  </a:lnTo>
                  <a:lnTo>
                    <a:pt x="395" y="146"/>
                  </a:lnTo>
                  <a:lnTo>
                    <a:pt x="371" y="146"/>
                  </a:lnTo>
                  <a:lnTo>
                    <a:pt x="352" y="146"/>
                  </a:lnTo>
                  <a:lnTo>
                    <a:pt x="337" y="146"/>
                  </a:lnTo>
                  <a:lnTo>
                    <a:pt x="322" y="146"/>
                  </a:lnTo>
                  <a:lnTo>
                    <a:pt x="303" y="148"/>
                  </a:lnTo>
                  <a:lnTo>
                    <a:pt x="274" y="148"/>
                  </a:lnTo>
                  <a:lnTo>
                    <a:pt x="249" y="151"/>
                  </a:lnTo>
                  <a:lnTo>
                    <a:pt x="220" y="151"/>
                  </a:lnTo>
                  <a:lnTo>
                    <a:pt x="202" y="152"/>
                  </a:lnTo>
                  <a:lnTo>
                    <a:pt x="188" y="155"/>
                  </a:lnTo>
                  <a:lnTo>
                    <a:pt x="176" y="154"/>
                  </a:lnTo>
                  <a:lnTo>
                    <a:pt x="157" y="156"/>
                  </a:lnTo>
                  <a:lnTo>
                    <a:pt x="142" y="157"/>
                  </a:lnTo>
                  <a:lnTo>
                    <a:pt x="123" y="164"/>
                  </a:lnTo>
                  <a:lnTo>
                    <a:pt x="110" y="166"/>
                  </a:lnTo>
                  <a:lnTo>
                    <a:pt x="96" y="168"/>
                  </a:lnTo>
                  <a:lnTo>
                    <a:pt x="74" y="172"/>
                  </a:lnTo>
                  <a:lnTo>
                    <a:pt x="56" y="175"/>
                  </a:lnTo>
                  <a:lnTo>
                    <a:pt x="46" y="178"/>
                  </a:lnTo>
                  <a:lnTo>
                    <a:pt x="27" y="187"/>
                  </a:lnTo>
                  <a:lnTo>
                    <a:pt x="9" y="194"/>
                  </a:lnTo>
                  <a:lnTo>
                    <a:pt x="1" y="212"/>
                  </a:lnTo>
                  <a:lnTo>
                    <a:pt x="1" y="19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12"/>
            <p:cNvSpPr>
              <a:spLocks noChangeArrowheads="1"/>
            </p:cNvSpPr>
            <p:nvPr/>
          </p:nvSpPr>
          <p:spPr bwMode="auto">
            <a:xfrm rot="16200000">
              <a:off x="4953066" y="1654336"/>
              <a:ext cx="1143000" cy="2286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 rot="16200000">
              <a:off x="5888897" y="1556705"/>
              <a:ext cx="1081088" cy="361950"/>
            </a:xfrm>
            <a:custGeom>
              <a:avLst/>
              <a:gdLst>
                <a:gd name="T0" fmla="*/ 1 w 681"/>
                <a:gd name="T1" fmla="*/ 19 h 228"/>
                <a:gd name="T2" fmla="*/ 8 w 681"/>
                <a:gd name="T3" fmla="*/ 19 h 228"/>
                <a:gd name="T4" fmla="*/ 46 w 681"/>
                <a:gd name="T5" fmla="*/ 42 h 228"/>
                <a:gd name="T6" fmla="*/ 90 w 681"/>
                <a:gd name="T7" fmla="*/ 55 h 228"/>
                <a:gd name="T8" fmla="*/ 126 w 681"/>
                <a:gd name="T9" fmla="*/ 64 h 228"/>
                <a:gd name="T10" fmla="*/ 166 w 681"/>
                <a:gd name="T11" fmla="*/ 72 h 228"/>
                <a:gd name="T12" fmla="*/ 211 w 681"/>
                <a:gd name="T13" fmla="*/ 72 h 228"/>
                <a:gd name="T14" fmla="*/ 254 w 681"/>
                <a:gd name="T15" fmla="*/ 76 h 228"/>
                <a:gd name="T16" fmla="*/ 295 w 681"/>
                <a:gd name="T17" fmla="*/ 76 h 228"/>
                <a:gd name="T18" fmla="*/ 331 w 681"/>
                <a:gd name="T19" fmla="*/ 74 h 228"/>
                <a:gd name="T20" fmla="*/ 368 w 681"/>
                <a:gd name="T21" fmla="*/ 73 h 228"/>
                <a:gd name="T22" fmla="*/ 403 w 681"/>
                <a:gd name="T23" fmla="*/ 73 h 228"/>
                <a:gd name="T24" fmla="*/ 438 w 681"/>
                <a:gd name="T25" fmla="*/ 71 h 228"/>
                <a:gd name="T26" fmla="*/ 476 w 681"/>
                <a:gd name="T27" fmla="*/ 68 h 228"/>
                <a:gd name="T28" fmla="*/ 502 w 681"/>
                <a:gd name="T29" fmla="*/ 65 h 228"/>
                <a:gd name="T30" fmla="*/ 532 w 681"/>
                <a:gd name="T31" fmla="*/ 61 h 228"/>
                <a:gd name="T32" fmla="*/ 576 w 681"/>
                <a:gd name="T33" fmla="*/ 56 h 228"/>
                <a:gd name="T34" fmla="*/ 617 w 681"/>
                <a:gd name="T35" fmla="*/ 47 h 228"/>
                <a:gd name="T36" fmla="*/ 644 w 681"/>
                <a:gd name="T37" fmla="*/ 40 h 228"/>
                <a:gd name="T38" fmla="*/ 662 w 681"/>
                <a:gd name="T39" fmla="*/ 29 h 228"/>
                <a:gd name="T40" fmla="*/ 680 w 681"/>
                <a:gd name="T41" fmla="*/ 13 h 228"/>
                <a:gd name="T42" fmla="*/ 673 w 681"/>
                <a:gd name="T43" fmla="*/ 211 h 228"/>
                <a:gd name="T44" fmla="*/ 673 w 681"/>
                <a:gd name="T45" fmla="*/ 211 h 228"/>
                <a:gd name="T46" fmla="*/ 647 w 681"/>
                <a:gd name="T47" fmla="*/ 194 h 228"/>
                <a:gd name="T48" fmla="*/ 610 w 681"/>
                <a:gd name="T49" fmla="*/ 178 h 228"/>
                <a:gd name="T50" fmla="*/ 580 w 681"/>
                <a:gd name="T51" fmla="*/ 169 h 228"/>
                <a:gd name="T52" fmla="*/ 547 w 681"/>
                <a:gd name="T53" fmla="*/ 164 h 228"/>
                <a:gd name="T54" fmla="*/ 505 w 681"/>
                <a:gd name="T55" fmla="*/ 156 h 228"/>
                <a:gd name="T56" fmla="*/ 479 w 681"/>
                <a:gd name="T57" fmla="*/ 154 h 228"/>
                <a:gd name="T58" fmla="*/ 433 w 681"/>
                <a:gd name="T59" fmla="*/ 149 h 228"/>
                <a:gd name="T60" fmla="*/ 395 w 681"/>
                <a:gd name="T61" fmla="*/ 146 h 228"/>
                <a:gd name="T62" fmla="*/ 352 w 681"/>
                <a:gd name="T63" fmla="*/ 146 h 228"/>
                <a:gd name="T64" fmla="*/ 322 w 681"/>
                <a:gd name="T65" fmla="*/ 146 h 228"/>
                <a:gd name="T66" fmla="*/ 274 w 681"/>
                <a:gd name="T67" fmla="*/ 148 h 228"/>
                <a:gd name="T68" fmla="*/ 220 w 681"/>
                <a:gd name="T69" fmla="*/ 151 h 228"/>
                <a:gd name="T70" fmla="*/ 188 w 681"/>
                <a:gd name="T71" fmla="*/ 155 h 228"/>
                <a:gd name="T72" fmla="*/ 157 w 681"/>
                <a:gd name="T73" fmla="*/ 156 h 228"/>
                <a:gd name="T74" fmla="*/ 123 w 681"/>
                <a:gd name="T75" fmla="*/ 164 h 228"/>
                <a:gd name="T76" fmla="*/ 96 w 681"/>
                <a:gd name="T77" fmla="*/ 168 h 228"/>
                <a:gd name="T78" fmla="*/ 56 w 681"/>
                <a:gd name="T79" fmla="*/ 175 h 228"/>
                <a:gd name="T80" fmla="*/ 27 w 681"/>
                <a:gd name="T81" fmla="*/ 187 h 228"/>
                <a:gd name="T82" fmla="*/ 1 w 681"/>
                <a:gd name="T83" fmla="*/ 21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81" h="228">
                  <a:moveTo>
                    <a:pt x="1" y="19"/>
                  </a:moveTo>
                  <a:lnTo>
                    <a:pt x="1" y="19"/>
                  </a:lnTo>
                  <a:lnTo>
                    <a:pt x="0" y="0"/>
                  </a:lnTo>
                  <a:lnTo>
                    <a:pt x="8" y="19"/>
                  </a:lnTo>
                  <a:lnTo>
                    <a:pt x="19" y="30"/>
                  </a:lnTo>
                  <a:lnTo>
                    <a:pt x="46" y="42"/>
                  </a:lnTo>
                  <a:lnTo>
                    <a:pt x="68" y="48"/>
                  </a:lnTo>
                  <a:lnTo>
                    <a:pt x="90" y="55"/>
                  </a:lnTo>
                  <a:lnTo>
                    <a:pt x="104" y="59"/>
                  </a:lnTo>
                  <a:lnTo>
                    <a:pt x="126" y="64"/>
                  </a:lnTo>
                  <a:lnTo>
                    <a:pt x="140" y="67"/>
                  </a:lnTo>
                  <a:lnTo>
                    <a:pt x="166" y="72"/>
                  </a:lnTo>
                  <a:lnTo>
                    <a:pt x="188" y="71"/>
                  </a:lnTo>
                  <a:lnTo>
                    <a:pt x="211" y="72"/>
                  </a:lnTo>
                  <a:lnTo>
                    <a:pt x="232" y="74"/>
                  </a:lnTo>
                  <a:lnTo>
                    <a:pt x="254" y="76"/>
                  </a:lnTo>
                  <a:lnTo>
                    <a:pt x="274" y="78"/>
                  </a:lnTo>
                  <a:lnTo>
                    <a:pt x="295" y="76"/>
                  </a:lnTo>
                  <a:lnTo>
                    <a:pt x="312" y="73"/>
                  </a:lnTo>
                  <a:lnTo>
                    <a:pt x="331" y="74"/>
                  </a:lnTo>
                  <a:lnTo>
                    <a:pt x="350" y="73"/>
                  </a:lnTo>
                  <a:lnTo>
                    <a:pt x="368" y="73"/>
                  </a:lnTo>
                  <a:lnTo>
                    <a:pt x="389" y="73"/>
                  </a:lnTo>
                  <a:lnTo>
                    <a:pt x="403" y="73"/>
                  </a:lnTo>
                  <a:lnTo>
                    <a:pt x="420" y="72"/>
                  </a:lnTo>
                  <a:lnTo>
                    <a:pt x="438" y="71"/>
                  </a:lnTo>
                  <a:lnTo>
                    <a:pt x="460" y="71"/>
                  </a:lnTo>
                  <a:lnTo>
                    <a:pt x="476" y="68"/>
                  </a:lnTo>
                  <a:lnTo>
                    <a:pt x="488" y="70"/>
                  </a:lnTo>
                  <a:lnTo>
                    <a:pt x="502" y="65"/>
                  </a:lnTo>
                  <a:lnTo>
                    <a:pt x="516" y="64"/>
                  </a:lnTo>
                  <a:lnTo>
                    <a:pt x="532" y="61"/>
                  </a:lnTo>
                  <a:lnTo>
                    <a:pt x="551" y="58"/>
                  </a:lnTo>
                  <a:lnTo>
                    <a:pt x="576" y="56"/>
                  </a:lnTo>
                  <a:lnTo>
                    <a:pt x="593" y="52"/>
                  </a:lnTo>
                  <a:lnTo>
                    <a:pt x="617" y="47"/>
                  </a:lnTo>
                  <a:lnTo>
                    <a:pt x="635" y="43"/>
                  </a:lnTo>
                  <a:lnTo>
                    <a:pt x="644" y="40"/>
                  </a:lnTo>
                  <a:lnTo>
                    <a:pt x="653" y="34"/>
                  </a:lnTo>
                  <a:lnTo>
                    <a:pt x="662" y="29"/>
                  </a:lnTo>
                  <a:lnTo>
                    <a:pt x="671" y="20"/>
                  </a:lnTo>
                  <a:lnTo>
                    <a:pt x="680" y="13"/>
                  </a:lnTo>
                  <a:lnTo>
                    <a:pt x="680" y="227"/>
                  </a:lnTo>
                  <a:lnTo>
                    <a:pt x="673" y="211"/>
                  </a:lnTo>
                  <a:lnTo>
                    <a:pt x="664" y="206"/>
                  </a:lnTo>
                  <a:lnTo>
                    <a:pt x="673" y="211"/>
                  </a:lnTo>
                  <a:lnTo>
                    <a:pt x="656" y="197"/>
                  </a:lnTo>
                  <a:lnTo>
                    <a:pt x="647" y="194"/>
                  </a:lnTo>
                  <a:lnTo>
                    <a:pt x="636" y="186"/>
                  </a:lnTo>
                  <a:lnTo>
                    <a:pt x="610" y="178"/>
                  </a:lnTo>
                  <a:lnTo>
                    <a:pt x="595" y="172"/>
                  </a:lnTo>
                  <a:lnTo>
                    <a:pt x="580" y="169"/>
                  </a:lnTo>
                  <a:lnTo>
                    <a:pt x="565" y="167"/>
                  </a:lnTo>
                  <a:lnTo>
                    <a:pt x="547" y="164"/>
                  </a:lnTo>
                  <a:lnTo>
                    <a:pt x="526" y="161"/>
                  </a:lnTo>
                  <a:lnTo>
                    <a:pt x="505" y="156"/>
                  </a:lnTo>
                  <a:lnTo>
                    <a:pt x="497" y="156"/>
                  </a:lnTo>
                  <a:lnTo>
                    <a:pt x="479" y="154"/>
                  </a:lnTo>
                  <a:lnTo>
                    <a:pt x="460" y="151"/>
                  </a:lnTo>
                  <a:lnTo>
                    <a:pt x="433" y="149"/>
                  </a:lnTo>
                  <a:lnTo>
                    <a:pt x="418" y="148"/>
                  </a:lnTo>
                  <a:lnTo>
                    <a:pt x="395" y="146"/>
                  </a:lnTo>
                  <a:lnTo>
                    <a:pt x="371" y="146"/>
                  </a:lnTo>
                  <a:lnTo>
                    <a:pt x="352" y="146"/>
                  </a:lnTo>
                  <a:lnTo>
                    <a:pt x="337" y="146"/>
                  </a:lnTo>
                  <a:lnTo>
                    <a:pt x="322" y="146"/>
                  </a:lnTo>
                  <a:lnTo>
                    <a:pt x="303" y="148"/>
                  </a:lnTo>
                  <a:lnTo>
                    <a:pt x="274" y="148"/>
                  </a:lnTo>
                  <a:lnTo>
                    <a:pt x="249" y="151"/>
                  </a:lnTo>
                  <a:lnTo>
                    <a:pt x="220" y="151"/>
                  </a:lnTo>
                  <a:lnTo>
                    <a:pt x="202" y="152"/>
                  </a:lnTo>
                  <a:lnTo>
                    <a:pt x="188" y="155"/>
                  </a:lnTo>
                  <a:lnTo>
                    <a:pt x="176" y="154"/>
                  </a:lnTo>
                  <a:lnTo>
                    <a:pt x="157" y="156"/>
                  </a:lnTo>
                  <a:lnTo>
                    <a:pt x="142" y="157"/>
                  </a:lnTo>
                  <a:lnTo>
                    <a:pt x="123" y="164"/>
                  </a:lnTo>
                  <a:lnTo>
                    <a:pt x="110" y="166"/>
                  </a:lnTo>
                  <a:lnTo>
                    <a:pt x="96" y="168"/>
                  </a:lnTo>
                  <a:lnTo>
                    <a:pt x="74" y="172"/>
                  </a:lnTo>
                  <a:lnTo>
                    <a:pt x="56" y="175"/>
                  </a:lnTo>
                  <a:lnTo>
                    <a:pt x="46" y="178"/>
                  </a:lnTo>
                  <a:lnTo>
                    <a:pt x="27" y="187"/>
                  </a:lnTo>
                  <a:lnTo>
                    <a:pt x="9" y="194"/>
                  </a:lnTo>
                  <a:lnTo>
                    <a:pt x="1" y="212"/>
                  </a:lnTo>
                  <a:lnTo>
                    <a:pt x="1" y="19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Oval 12"/>
            <p:cNvSpPr>
              <a:spLocks noChangeArrowheads="1"/>
            </p:cNvSpPr>
            <p:nvPr/>
          </p:nvSpPr>
          <p:spPr bwMode="auto">
            <a:xfrm rot="16200000">
              <a:off x="6705666" y="1654336"/>
              <a:ext cx="1143000" cy="2286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 flipV="1">
              <a:off x="2057466" y="1349536"/>
              <a:ext cx="848006" cy="173224"/>
            </a:xfrm>
            <a:prstGeom prst="line">
              <a:avLst/>
            </a:prstGeom>
            <a:ln w="47625">
              <a:solidFill>
                <a:srgbClr val="008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2905191" y="1520986"/>
              <a:ext cx="892175" cy="133350"/>
            </a:xfrm>
            <a:prstGeom prst="line">
              <a:avLst/>
            </a:prstGeom>
            <a:ln w="47625">
              <a:solidFill>
                <a:srgbClr val="008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3797366" y="1654336"/>
              <a:ext cx="892176" cy="209550"/>
            </a:xfrm>
            <a:prstGeom prst="line">
              <a:avLst/>
            </a:prstGeom>
            <a:ln w="47625">
              <a:solidFill>
                <a:srgbClr val="008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4689546" y="1860714"/>
              <a:ext cx="844545" cy="327022"/>
            </a:xfrm>
            <a:prstGeom prst="line">
              <a:avLst/>
            </a:prstGeom>
            <a:ln w="47625">
              <a:solidFill>
                <a:srgbClr val="008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5539042" y="1904428"/>
              <a:ext cx="867686" cy="283064"/>
            </a:xfrm>
            <a:prstGeom prst="line">
              <a:avLst/>
            </a:prstGeom>
            <a:ln w="47625">
              <a:solidFill>
                <a:srgbClr val="008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6406549" y="1779382"/>
              <a:ext cx="891132" cy="130664"/>
            </a:xfrm>
            <a:prstGeom prst="line">
              <a:avLst/>
            </a:prstGeom>
            <a:ln w="47625">
              <a:solidFill>
                <a:srgbClr val="008000"/>
              </a:solidFill>
              <a:headEnd type="stealt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940062" y="1355999"/>
              <a:ext cx="308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925162" y="976153"/>
              <a:ext cx="0" cy="77156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1266104" y="1348345"/>
              <a:ext cx="801651" cy="127714"/>
            </a:xfrm>
            <a:prstGeom prst="line">
              <a:avLst/>
            </a:prstGeom>
            <a:ln w="47625">
              <a:solidFill>
                <a:srgbClr val="008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72462" y="1238524"/>
              <a:ext cx="308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40912" y="3206542"/>
            <a:ext cx="81606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A and </a:t>
            </a:r>
            <a:r>
              <a:rPr lang="en-US" sz="2000" dirty="0"/>
              <a:t></a:t>
            </a:r>
            <a:r>
              <a:rPr lang="en-US" sz="2000" baseline="-25000" dirty="0"/>
              <a:t>0</a:t>
            </a:r>
            <a:r>
              <a:rPr lang="en-US" sz="2000" dirty="0"/>
              <a:t> are constants, which depend on the initial conditions</a:t>
            </a:r>
            <a:r>
              <a:rPr lang="en-US" sz="2000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</a:t>
            </a:r>
            <a:r>
              <a:rPr lang="en-US" sz="2000" dirty="0">
                <a:solidFill>
                  <a:srgbClr val="FF0000"/>
                </a:solidFill>
              </a:rPr>
              <a:t>(s) = the amplitude modulation due to the changing focusing strength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</a:t>
            </a:r>
            <a:r>
              <a:rPr lang="en-US" sz="2000" dirty="0"/>
              <a:t>(s) = the phase advance, which also depends on focusing strength.</a:t>
            </a:r>
          </a:p>
          <a:p>
            <a:endParaRPr lang="en-US" dirty="0"/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838502" y="4353266"/>
            <a:ext cx="7162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2000" dirty="0">
                <a:solidFill>
                  <a:schemeClr val="tx1"/>
                </a:solidFill>
                <a:latin typeface="High Tower Text" charset="0"/>
              </a:rPr>
              <a:t>The amplitude and phase advance are both modulated by the </a:t>
            </a:r>
            <a:r>
              <a:rPr lang="en-US" sz="2000" u="sng" dirty="0">
                <a:solidFill>
                  <a:srgbClr val="FF0000"/>
                </a:solidFill>
                <a:latin typeface="High Tower Text" charset="0"/>
              </a:rPr>
              <a:t>beam envelope function</a:t>
            </a:r>
            <a:r>
              <a:rPr lang="en-US" sz="2000" dirty="0">
                <a:solidFill>
                  <a:srgbClr val="FF0000"/>
                </a:solidFill>
                <a:latin typeface="High Tower Text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Symbol" charset="0"/>
              </a:rPr>
              <a:t>b</a:t>
            </a:r>
            <a:r>
              <a:rPr lang="en-US" sz="2000" dirty="0">
                <a:solidFill>
                  <a:srgbClr val="FF0000"/>
                </a:solidFill>
                <a:latin typeface="High Tower Text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5563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ym typeface="Symbol" charset="0"/>
              </a:rPr>
              <a:t> function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5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106283"/>
              </p:ext>
            </p:extLst>
          </p:nvPr>
        </p:nvGraphicFramePr>
        <p:xfrm>
          <a:off x="1535683" y="2163283"/>
          <a:ext cx="1402743" cy="759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3" name="Equation" r:id="rId3" imgW="1219200" imgH="660400" progId="Equation.3">
                  <p:embed/>
                </p:oleObj>
              </mc:Choice>
              <mc:Fallback>
                <p:oleObj name="Equation" r:id="rId3" imgW="12192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5683" y="2163283"/>
                        <a:ext cx="1402743" cy="75981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0556688"/>
              </p:ext>
            </p:extLst>
          </p:nvPr>
        </p:nvGraphicFramePr>
        <p:xfrm>
          <a:off x="3943510" y="1903646"/>
          <a:ext cx="3276071" cy="1174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4" name="Equation" r:id="rId5" imgW="1346200" imgH="482600" progId="Equation.3">
                  <p:embed/>
                </p:oleObj>
              </mc:Choice>
              <mc:Fallback>
                <p:oleObj name="Equation" r:id="rId5" imgW="13462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43510" y="1903646"/>
                        <a:ext cx="3276071" cy="117467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78181" y="3260978"/>
            <a:ext cx="846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β(s) maybe interpreted as the local wavelength of the oscillation (divided by 2π)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2" y="1188357"/>
            <a:ext cx="7222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Put the assumed solution into Hill’s equation and turn the handle…</a:t>
            </a:r>
            <a:endParaRPr lang="en-US" dirty="0"/>
          </a:p>
        </p:txBody>
      </p:sp>
      <p:graphicFrame>
        <p:nvGraphicFramePr>
          <p:cNvPr id="10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944840"/>
              </p:ext>
            </p:extLst>
          </p:nvPr>
        </p:nvGraphicFramePr>
        <p:xfrm>
          <a:off x="2160094" y="3787705"/>
          <a:ext cx="39243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5" name="Equation" r:id="rId7" imgW="1854000" imgH="266400" progId="Equation.3">
                  <p:embed/>
                </p:oleObj>
              </mc:Choice>
              <mc:Fallback>
                <p:oleObj name="Equation" r:id="rId7" imgW="18540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094" y="3787705"/>
                        <a:ext cx="3924300" cy="565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1258399" y="4586830"/>
            <a:ext cx="6553200" cy="711200"/>
            <a:chOff x="1219200" y="2971800"/>
            <a:chExt cx="6553200" cy="711200"/>
          </a:xfrm>
        </p:grpSpPr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1219200" y="2971800"/>
              <a:ext cx="6553200" cy="711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sz="2000">
                  <a:solidFill>
                    <a:schemeClr val="tx1"/>
                  </a:solidFill>
                  <a:latin typeface="High Tower Text" charset="0"/>
                </a:rPr>
                <a:t>                           define the </a:t>
              </a:r>
              <a:r>
                <a:rPr lang="en-US" sz="2000">
                  <a:solidFill>
                    <a:srgbClr val="FF0000"/>
                  </a:solidFill>
                  <a:latin typeface="High Tower Text" charset="0"/>
                </a:rPr>
                <a:t>envelopes</a:t>
              </a:r>
              <a:r>
                <a:rPr lang="en-US" sz="2000">
                  <a:solidFill>
                    <a:schemeClr val="tx1"/>
                  </a:solidFill>
                  <a:latin typeface="High Tower Text" charset="0"/>
                </a:rPr>
                <a:t> in </a:t>
              </a:r>
              <a:r>
                <a:rPr lang="en-US" sz="2000" i="1">
                  <a:solidFill>
                    <a:schemeClr val="tx1"/>
                  </a:solidFill>
                  <a:latin typeface="High Tower Text" charset="0"/>
                </a:rPr>
                <a:t>x</a:t>
              </a:r>
              <a:r>
                <a:rPr lang="en-US" sz="2000">
                  <a:solidFill>
                    <a:schemeClr val="tx1"/>
                  </a:solidFill>
                  <a:latin typeface="High Tower Text" charset="0"/>
                </a:rPr>
                <a:t> and </a:t>
              </a:r>
              <a:r>
                <a:rPr lang="en-US" sz="2000" i="1">
                  <a:solidFill>
                    <a:schemeClr val="tx1"/>
                  </a:solidFill>
                  <a:latin typeface="High Tower Text" charset="0"/>
                </a:rPr>
                <a:t>y</a:t>
              </a:r>
              <a:r>
                <a:rPr lang="en-US" sz="2000">
                  <a:solidFill>
                    <a:schemeClr val="tx1"/>
                  </a:solidFill>
                  <a:latin typeface="High Tower Text" charset="0"/>
                </a:rPr>
                <a:t> of all the particle trajectories (all </a:t>
              </a:r>
              <a:r>
                <a:rPr lang="en-US" sz="2000" i="1">
                  <a:solidFill>
                    <a:schemeClr val="tx1"/>
                  </a:solidFill>
                  <a:latin typeface="Symbol" charset="0"/>
                </a:rPr>
                <a:t>f</a:t>
              </a:r>
              <a:r>
                <a:rPr lang="en-US" baseline="-25000">
                  <a:solidFill>
                    <a:schemeClr val="tx1"/>
                  </a:solidFill>
                  <a:latin typeface="High Tower Text" charset="0"/>
                </a:rPr>
                <a:t>0</a:t>
              </a:r>
              <a:r>
                <a:rPr lang="en-US" sz="2000">
                  <a:solidFill>
                    <a:schemeClr val="tx1"/>
                  </a:solidFill>
                  <a:latin typeface="High Tower Text" charset="0"/>
                </a:rPr>
                <a:t>) with amplitude value A.</a:t>
              </a:r>
            </a:p>
          </p:txBody>
        </p:sp>
        <p:graphicFrame>
          <p:nvGraphicFramePr>
            <p:cNvPr id="14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092829"/>
                </p:ext>
              </p:extLst>
            </p:nvPr>
          </p:nvGraphicFramePr>
          <p:xfrm>
            <a:off x="1219200" y="2971800"/>
            <a:ext cx="1979613" cy="423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716" name="Equation" r:id="rId9" imgW="1307880" imgH="279360" progId="Equation.3">
                    <p:embed/>
                  </p:oleObj>
                </mc:Choice>
                <mc:Fallback>
                  <p:oleObj name="Equation" r:id="rId9" imgW="1307880" imgH="279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9200" y="2971800"/>
                          <a:ext cx="1979613" cy="423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"/>
          <p:cNvGrpSpPr/>
          <p:nvPr/>
        </p:nvGrpSpPr>
        <p:grpSpPr>
          <a:xfrm>
            <a:off x="517720" y="5535073"/>
            <a:ext cx="8153400" cy="1244600"/>
            <a:chOff x="517720" y="5535073"/>
            <a:chExt cx="8153400" cy="1244600"/>
          </a:xfrm>
        </p:grpSpPr>
        <p:graphicFrame>
          <p:nvGraphicFramePr>
            <p:cNvPr id="16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68395063"/>
                </p:ext>
              </p:extLst>
            </p:nvPr>
          </p:nvGraphicFramePr>
          <p:xfrm>
            <a:off x="889195" y="5763673"/>
            <a:ext cx="2151063" cy="423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717" name="Equation" r:id="rId11" imgW="1422360" imgH="279360" progId="Equation.3">
                    <p:embed/>
                  </p:oleObj>
                </mc:Choice>
                <mc:Fallback>
                  <p:oleObj name="Equation" r:id="rId11" imgW="1422360" imgH="279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9195" y="5763673"/>
                          <a:ext cx="2151063" cy="423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517720" y="5763673"/>
              <a:ext cx="8153400" cy="101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/>
              <a:r>
                <a:rPr lang="en-US" sz="2000" dirty="0">
                  <a:solidFill>
                    <a:schemeClr val="tx1"/>
                  </a:solidFill>
                  <a:latin typeface="High Tower Text" charset="0"/>
                </a:rPr>
                <a:t>             </a:t>
              </a:r>
              <a:r>
                <a:rPr lang="en-US" sz="2000" dirty="0" smtClean="0">
                  <a:solidFill>
                    <a:schemeClr val="tx1"/>
                  </a:solidFill>
                  <a:latin typeface="High Tower Text" charset="0"/>
                </a:rPr>
                <a:t>                       </a:t>
              </a:r>
              <a:r>
                <a:rPr lang="en-US" sz="2000" dirty="0">
                  <a:solidFill>
                    <a:schemeClr val="tx1"/>
                  </a:solidFill>
                  <a:latin typeface="High Tower Text" charset="0"/>
                </a:rPr>
                <a:t>depend not only on the local focusing, </a:t>
              </a:r>
              <a:r>
                <a:rPr lang="en-US" sz="2000" i="1" dirty="0" err="1">
                  <a:solidFill>
                    <a:schemeClr val="tx1"/>
                  </a:solidFill>
                  <a:latin typeface="High Tower Text" charset="0"/>
                </a:rPr>
                <a:t>K</a:t>
              </a:r>
              <a:r>
                <a:rPr lang="en-US" i="1" baseline="-25000" dirty="0" err="1">
                  <a:solidFill>
                    <a:schemeClr val="tx1"/>
                  </a:solidFill>
                  <a:latin typeface="High Tower Text" charset="0"/>
                </a:rPr>
                <a:t>x,y</a:t>
              </a:r>
              <a:r>
                <a:rPr lang="en-US" sz="2000" i="1" dirty="0">
                  <a:solidFill>
                    <a:schemeClr val="tx1"/>
                  </a:solidFill>
                  <a:latin typeface="High Tower Text" charset="0"/>
                </a:rPr>
                <a:t>(s</a:t>
              </a:r>
              <a:r>
                <a:rPr lang="en-US" sz="2000" i="1" baseline="-25000" dirty="0">
                  <a:solidFill>
                    <a:schemeClr val="tx1"/>
                  </a:solidFill>
                  <a:latin typeface="High Tower Text" charset="0"/>
                </a:rPr>
                <a:t>0</a:t>
              </a:r>
              <a:r>
                <a:rPr lang="en-US" sz="2000" i="1" dirty="0">
                  <a:solidFill>
                    <a:schemeClr val="tx1"/>
                  </a:solidFill>
                  <a:latin typeface="High Tower Text" charset="0"/>
                </a:rPr>
                <a:t>),</a:t>
              </a:r>
              <a:r>
                <a:rPr lang="en-US" sz="2000" dirty="0">
                  <a:solidFill>
                    <a:schemeClr val="tx1"/>
                  </a:solidFill>
                  <a:latin typeface="High Tower Text" charset="0"/>
                </a:rPr>
                <a:t> but also on the focusing strength </a:t>
              </a:r>
              <a:r>
                <a:rPr lang="en-US" sz="2000" i="1" dirty="0" err="1">
                  <a:solidFill>
                    <a:schemeClr val="tx1"/>
                  </a:solidFill>
                  <a:latin typeface="High Tower Text" charset="0"/>
                </a:rPr>
                <a:t>K</a:t>
              </a:r>
              <a:r>
                <a:rPr lang="en-US" i="1" baseline="-25000" dirty="0" err="1">
                  <a:solidFill>
                    <a:schemeClr val="tx1"/>
                  </a:solidFill>
                  <a:latin typeface="High Tower Text" charset="0"/>
                </a:rPr>
                <a:t>x,y</a:t>
              </a:r>
              <a:r>
                <a:rPr lang="en-US" sz="2000" i="1" dirty="0">
                  <a:solidFill>
                    <a:schemeClr val="tx1"/>
                  </a:solidFill>
                  <a:latin typeface="High Tower Text" charset="0"/>
                </a:rPr>
                <a:t>(s) </a:t>
              </a:r>
              <a:r>
                <a:rPr lang="en-US" sz="2000" dirty="0">
                  <a:solidFill>
                    <a:schemeClr val="tx1"/>
                  </a:solidFill>
                  <a:latin typeface="High Tower Text" charset="0"/>
                </a:rPr>
                <a:t>around an entire period of the lattice. </a:t>
              </a: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517720" y="5535073"/>
              <a:ext cx="8153400" cy="1219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7949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2"/>
          <p:cNvSpPr txBox="1">
            <a:spLocks noChangeArrowheads="1"/>
          </p:cNvSpPr>
          <p:nvPr/>
        </p:nvSpPr>
        <p:spPr bwMode="auto">
          <a:xfrm>
            <a:off x="304800" y="204788"/>
            <a:ext cx="733425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>
                <a:solidFill>
                  <a:srgbClr val="0000FF"/>
                </a:solidFill>
              </a:rPr>
              <a:t>Question: </a:t>
            </a:r>
            <a:r>
              <a:rPr lang="de-DE"/>
              <a:t>what will happen, if the particle performs a second turn ? </a:t>
            </a:r>
          </a:p>
        </p:txBody>
      </p:sp>
      <p:sp>
        <p:nvSpPr>
          <p:cNvPr id="72706" name="Line 6"/>
          <p:cNvSpPr>
            <a:spLocks noChangeShapeType="1"/>
          </p:cNvSpPr>
          <p:nvPr/>
        </p:nvSpPr>
        <p:spPr bwMode="auto">
          <a:xfrm flipV="1">
            <a:off x="762000" y="1524000"/>
            <a:ext cx="0" cy="4495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2707" name="Text Box 8"/>
          <p:cNvSpPr txBox="1">
            <a:spLocks noChangeArrowheads="1"/>
          </p:cNvSpPr>
          <p:nvPr/>
        </p:nvSpPr>
        <p:spPr bwMode="auto">
          <a:xfrm>
            <a:off x="457200" y="1295400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/>
              <a:t>x</a:t>
            </a:r>
          </a:p>
        </p:txBody>
      </p:sp>
      <p:sp>
        <p:nvSpPr>
          <p:cNvPr id="72708" name="Line 9"/>
          <p:cNvSpPr>
            <a:spLocks noChangeShapeType="1"/>
          </p:cNvSpPr>
          <p:nvPr/>
        </p:nvSpPr>
        <p:spPr bwMode="auto">
          <a:xfrm rot="120000" flipV="1">
            <a:off x="625475" y="5878513"/>
            <a:ext cx="7983538" cy="247650"/>
          </a:xfrm>
          <a:prstGeom prst="line">
            <a:avLst/>
          </a:prstGeom>
          <a:noFill/>
          <a:ln w="349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2709" name="Text Box 10"/>
          <p:cNvSpPr txBox="1">
            <a:spLocks noChangeArrowheads="1"/>
          </p:cNvSpPr>
          <p:nvPr/>
        </p:nvSpPr>
        <p:spPr bwMode="auto">
          <a:xfrm>
            <a:off x="2574925" y="882650"/>
            <a:ext cx="2855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/>
              <a:t>... or a third one or ... 10</a:t>
            </a:r>
            <a:r>
              <a:rPr lang="de-DE" baseline="30000"/>
              <a:t>10</a:t>
            </a:r>
            <a:r>
              <a:rPr lang="de-DE"/>
              <a:t> turns</a:t>
            </a:r>
          </a:p>
        </p:txBody>
      </p:sp>
      <p:sp>
        <p:nvSpPr>
          <p:cNvPr id="72710" name="Text Box 13"/>
          <p:cNvSpPr txBox="1">
            <a:spLocks noChangeArrowheads="1"/>
          </p:cNvSpPr>
          <p:nvPr/>
        </p:nvSpPr>
        <p:spPr bwMode="auto">
          <a:xfrm>
            <a:off x="457200" y="3625850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/>
              <a:t>0</a:t>
            </a:r>
          </a:p>
        </p:txBody>
      </p:sp>
      <p:sp>
        <p:nvSpPr>
          <p:cNvPr id="72711" name="Text Box 14"/>
          <p:cNvSpPr txBox="1">
            <a:spLocks noChangeArrowheads="1"/>
          </p:cNvSpPr>
          <p:nvPr/>
        </p:nvSpPr>
        <p:spPr bwMode="auto">
          <a:xfrm>
            <a:off x="8118475" y="6064250"/>
            <a:ext cx="263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/>
              <a:t>s</a:t>
            </a:r>
          </a:p>
        </p:txBody>
      </p:sp>
      <p:pic>
        <p:nvPicPr>
          <p:cNvPr id="72712" name="Picture 20" descr="track_1b"/>
          <p:cNvPicPr>
            <a:picLocks noChangeArrowheads="1"/>
          </p:cNvPicPr>
          <p:nvPr/>
        </p:nvPicPr>
        <p:blipFill>
          <a:blip r:embed="rId2">
            <a:lum bright="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288213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5" name="Picture 21" descr="track_2b"/>
          <p:cNvPicPr>
            <a:picLocks noChangeArrowheads="1"/>
          </p:cNvPicPr>
          <p:nvPr/>
        </p:nvPicPr>
        <p:blipFill>
          <a:blip r:embed="rId3">
            <a:lum bright="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1524000"/>
            <a:ext cx="7288212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6" name="Picture 22" descr="track_3b"/>
          <p:cNvPicPr>
            <a:picLocks noChangeAspect="1" noChangeArrowheads="1"/>
          </p:cNvPicPr>
          <p:nvPr/>
        </p:nvPicPr>
        <p:blipFill>
          <a:blip r:embed="rId4">
            <a:lum bright="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20838"/>
            <a:ext cx="7288213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7" name="Picture 23" descr="track_4b"/>
          <p:cNvPicPr>
            <a:picLocks noChangeArrowheads="1"/>
          </p:cNvPicPr>
          <p:nvPr/>
        </p:nvPicPr>
        <p:blipFill>
          <a:blip r:embed="rId5">
            <a:lum bright="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1549400"/>
            <a:ext cx="7288212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8" name="Picture 24" descr="track_5b"/>
          <p:cNvPicPr>
            <a:picLocks noChangeArrowheads="1"/>
          </p:cNvPicPr>
          <p:nvPr/>
        </p:nvPicPr>
        <p:blipFill>
          <a:blip r:embed="rId6">
            <a:lum bright="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1651000"/>
            <a:ext cx="7288212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7">
            <a:lum bright="40000"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t="9106" r="8438"/>
          <a:stretch>
            <a:fillRect/>
          </a:stretch>
        </p:blipFill>
        <p:spPr bwMode="auto">
          <a:xfrm>
            <a:off x="840082" y="1595976"/>
            <a:ext cx="7289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550223"/>
            <a:ext cx="2046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Bernhard </a:t>
            </a:r>
            <a:r>
              <a:rPr lang="en-US" sz="1400" dirty="0" err="1" smtClean="0"/>
              <a:t>Holzer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46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Amplitude modulation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3" descr="agfocu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1682" y="1623941"/>
            <a:ext cx="4191000" cy="42105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4200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FODO cell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8" y="3920718"/>
            <a:ext cx="8986837" cy="245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86640" y="5780782"/>
            <a:ext cx="860724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Tahoma" charset="0"/>
              </a:rPr>
              <a:t>MB</a:t>
            </a:r>
            <a:r>
              <a:rPr lang="en-US" sz="1600" dirty="0">
                <a:latin typeface="Tahoma" charset="0"/>
              </a:rPr>
              <a:t>	lattice dipole				MQ	lattice </a:t>
            </a:r>
            <a:r>
              <a:rPr lang="en-US" sz="1600" dirty="0" err="1">
                <a:latin typeface="Tahoma" charset="0"/>
              </a:rPr>
              <a:t>quadrupole</a:t>
            </a:r>
            <a:endParaRPr lang="en-US" sz="1600" dirty="0">
              <a:latin typeface="Tahoma" charset="0"/>
            </a:endParaRPr>
          </a:p>
          <a:p>
            <a:r>
              <a:rPr lang="en-US" sz="1600" dirty="0">
                <a:latin typeface="Tahoma" charset="0"/>
              </a:rPr>
              <a:t>MSCB	lattice </a:t>
            </a:r>
            <a:r>
              <a:rPr lang="en-US" sz="1600" dirty="0" err="1">
                <a:latin typeface="Tahoma" charset="0"/>
              </a:rPr>
              <a:t>sextupole+orbit</a:t>
            </a:r>
            <a:r>
              <a:rPr lang="en-US" sz="1600" dirty="0">
                <a:latin typeface="Tahoma" charset="0"/>
              </a:rPr>
              <a:t> corrector		MO	lattice octupole</a:t>
            </a:r>
          </a:p>
          <a:p>
            <a:r>
              <a:rPr lang="en-US" sz="1600" dirty="0">
                <a:latin typeface="Tahoma" charset="0"/>
              </a:rPr>
              <a:t>MQT	trim </a:t>
            </a:r>
            <a:r>
              <a:rPr lang="en-US" sz="1600" dirty="0" err="1">
                <a:latin typeface="Tahoma" charset="0"/>
              </a:rPr>
              <a:t>quadrupole</a:t>
            </a:r>
            <a:r>
              <a:rPr lang="en-US" sz="1600" dirty="0">
                <a:latin typeface="Tahoma" charset="0"/>
              </a:rPr>
              <a:t>				MQS	skew trim </a:t>
            </a:r>
            <a:r>
              <a:rPr lang="en-US" sz="1600" dirty="0" err="1">
                <a:latin typeface="Tahoma" charset="0"/>
              </a:rPr>
              <a:t>quadrupole</a:t>
            </a:r>
            <a:endParaRPr lang="en-US" sz="1600" dirty="0">
              <a:latin typeface="Tahoma" charset="0"/>
            </a:endParaRPr>
          </a:p>
          <a:p>
            <a:r>
              <a:rPr lang="en-US" sz="1600" dirty="0">
                <a:latin typeface="Tahoma" charset="0"/>
              </a:rPr>
              <a:t>MCDO	spool-piece </a:t>
            </a:r>
            <a:r>
              <a:rPr lang="en-US" sz="1600" dirty="0" err="1">
                <a:latin typeface="Tahoma" charset="0"/>
              </a:rPr>
              <a:t>decapole</a:t>
            </a:r>
            <a:r>
              <a:rPr lang="en-US" sz="1600" dirty="0">
                <a:latin typeface="Tahoma" charset="0"/>
              </a:rPr>
              <a:t>-octupole 		MCS	spool-piece </a:t>
            </a:r>
            <a:r>
              <a:rPr lang="en-US" sz="1600" dirty="0" err="1">
                <a:latin typeface="Tahoma" charset="0"/>
              </a:rPr>
              <a:t>sextupole</a:t>
            </a:r>
            <a:endParaRPr lang="en-US" sz="1600" dirty="0">
              <a:latin typeface="Tahom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886" y="1010897"/>
            <a:ext cx="3789630" cy="28256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7490" y="1751980"/>
            <a:ext cx="130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b</a:t>
            </a:r>
            <a:r>
              <a:rPr lang="en-US" dirty="0" err="1" smtClean="0">
                <a:solidFill>
                  <a:srgbClr val="FF0000"/>
                </a:solidFill>
              </a:rPr>
              <a:t>eta_y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64129" y="2116485"/>
            <a:ext cx="2042298" cy="12154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25316" y="2068995"/>
            <a:ext cx="130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beta</a:t>
            </a:r>
            <a:r>
              <a:rPr lang="en-US" dirty="0" err="1"/>
              <a:t>_</a:t>
            </a:r>
            <a:r>
              <a:rPr lang="en-US" dirty="0" err="1" smtClean="0"/>
              <a:t>x</a:t>
            </a:r>
            <a:endParaRPr lang="en-US" baseline="-25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260421" y="2410441"/>
            <a:ext cx="2018326" cy="3178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6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real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27</a:t>
            </a:fld>
            <a:endParaRPr lang="en-US"/>
          </a:p>
        </p:txBody>
      </p:sp>
      <p:pic>
        <p:nvPicPr>
          <p:cNvPr id="4" name="MVI_046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33623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91482"/>
            <a:ext cx="1262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Video 1’22’’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36929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Betatron</a:t>
            </a:r>
            <a:r>
              <a:rPr lang="en-US" dirty="0" smtClean="0"/>
              <a:t> oscillations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2120"/>
            <a:ext cx="8229600" cy="4525963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ypical </a:t>
            </a:r>
            <a:r>
              <a:rPr lang="en-US" dirty="0"/>
              <a:t>beam position monitor does not resolve individual particles. </a:t>
            </a:r>
          </a:p>
          <a:p>
            <a:r>
              <a:rPr lang="en-US" dirty="0" smtClean="0"/>
              <a:t>However</a:t>
            </a:r>
            <a:r>
              <a:rPr lang="en-US" dirty="0"/>
              <a:t>, if the beam </a:t>
            </a:r>
            <a:r>
              <a:rPr lang="en-US" dirty="0" smtClean="0"/>
              <a:t>is deviated </a:t>
            </a:r>
            <a:r>
              <a:rPr lang="en-US" dirty="0"/>
              <a:t>from the ideal trajectory it will oscillate due to the </a:t>
            </a:r>
            <a:r>
              <a:rPr lang="en-US" dirty="0" smtClean="0"/>
              <a:t>(de)-focusing </a:t>
            </a:r>
            <a:r>
              <a:rPr lang="en-US" dirty="0"/>
              <a:t>fields of the accelerator.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 descr="fit-3iter-horizonta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419600"/>
            <a:ext cx="6705600" cy="2297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58298" y="4068355"/>
            <a:ext cx="1987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NB: single pass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393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test – 5 years ago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1F55E6-4063-4228-B584-3CD0F099CF9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681" y="1045480"/>
            <a:ext cx="7672390" cy="547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236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 descr="Screen Shot 2013-05-09 at 8.00.52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59"/>
            <a:ext cx="9144000" cy="512002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155960" y="1427202"/>
            <a:ext cx="838200" cy="1143000"/>
            <a:chOff x="1371600" y="1295400"/>
            <a:chExt cx="838200" cy="11430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752600" y="19050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371600" y="1295400"/>
              <a:ext cx="838200" cy="600164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Beam dumps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2200" y="3733800"/>
            <a:ext cx="609600" cy="914400"/>
            <a:chOff x="2362200" y="3733800"/>
            <a:chExt cx="609600" cy="914400"/>
          </a:xfrm>
        </p:grpSpPr>
        <p:sp>
          <p:nvSpPr>
            <p:cNvPr id="12" name="TextBox 11"/>
            <p:cNvSpPr txBox="1"/>
            <p:nvPr/>
          </p:nvSpPr>
          <p:spPr>
            <a:xfrm>
              <a:off x="2362200" y="3733800"/>
              <a:ext cx="6096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RF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590800" y="41148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324600" y="3590625"/>
            <a:ext cx="1295400" cy="914400"/>
            <a:chOff x="6324600" y="3505200"/>
            <a:chExt cx="1295400" cy="914400"/>
          </a:xfrm>
        </p:grpSpPr>
        <p:sp>
          <p:nvSpPr>
            <p:cNvPr id="14" name="TextBox 13"/>
            <p:cNvSpPr txBox="1"/>
            <p:nvPr/>
          </p:nvSpPr>
          <p:spPr>
            <a:xfrm>
              <a:off x="6324600" y="3505200"/>
              <a:ext cx="12954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Collimation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6934200" y="38862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048000" y="1143000"/>
            <a:ext cx="1295400" cy="914400"/>
            <a:chOff x="3048000" y="1143000"/>
            <a:chExt cx="1295400" cy="914400"/>
          </a:xfrm>
        </p:grpSpPr>
        <p:sp>
          <p:nvSpPr>
            <p:cNvPr id="16" name="TextBox 15"/>
            <p:cNvSpPr txBox="1"/>
            <p:nvPr/>
          </p:nvSpPr>
          <p:spPr>
            <a:xfrm>
              <a:off x="3048000" y="1143000"/>
              <a:ext cx="12954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Collimation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3657600" y="15240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457200" y="5257800"/>
            <a:ext cx="3276600" cy="1477328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1720 Power converters</a:t>
            </a:r>
          </a:p>
          <a:p>
            <a:r>
              <a:rPr lang="en-US" dirty="0" smtClean="0"/>
              <a:t>&gt; 9000 magnetic elements</a:t>
            </a:r>
          </a:p>
          <a:p>
            <a:r>
              <a:rPr lang="en-US" dirty="0" smtClean="0"/>
              <a:t>7568 </a:t>
            </a:r>
            <a:r>
              <a:rPr lang="en-US" dirty="0"/>
              <a:t>Quench detection </a:t>
            </a:r>
            <a:r>
              <a:rPr lang="en-US" dirty="0" smtClean="0"/>
              <a:t>systems  </a:t>
            </a:r>
            <a:endParaRPr lang="en-US" dirty="0"/>
          </a:p>
          <a:p>
            <a:r>
              <a:rPr lang="en-US" dirty="0" smtClean="0"/>
              <a:t>1088 Beam position monitors</a:t>
            </a:r>
          </a:p>
          <a:p>
            <a:r>
              <a:rPr lang="en-US" dirty="0" smtClean="0"/>
              <a:t>~4000 Beam loss monitors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5800" y="5486400"/>
            <a:ext cx="43434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150 </a:t>
            </a:r>
            <a:r>
              <a:rPr lang="en-US" dirty="0" err="1" smtClean="0"/>
              <a:t>tonnes</a:t>
            </a:r>
            <a:r>
              <a:rPr lang="en-US" dirty="0" smtClean="0"/>
              <a:t> Helium, ~90 </a:t>
            </a:r>
            <a:r>
              <a:rPr lang="en-US" dirty="0" err="1" smtClean="0"/>
              <a:t>tonnes</a:t>
            </a:r>
            <a:r>
              <a:rPr lang="en-US" dirty="0" smtClean="0"/>
              <a:t> at 1.9 K</a:t>
            </a:r>
            <a:endParaRPr lang="en-US" dirty="0"/>
          </a:p>
          <a:p>
            <a:r>
              <a:rPr lang="en-US" dirty="0" smtClean="0"/>
              <a:t>140 MJ stored beam energy in 2012</a:t>
            </a:r>
          </a:p>
          <a:p>
            <a:r>
              <a:rPr lang="en-US" dirty="0" smtClean="0"/>
              <a:t>450 MJ magnetic energy per sector at 4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90800" y="3810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"/>
                <a:cs typeface="Times"/>
              </a:rPr>
              <a:t>LHC: big, cold, high energy</a:t>
            </a:r>
            <a:endParaRPr lang="en-US" sz="28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95800" y="1219200"/>
            <a:ext cx="1447800" cy="838200"/>
            <a:chOff x="4495800" y="1219200"/>
            <a:chExt cx="1447800" cy="838200"/>
          </a:xfrm>
        </p:grpSpPr>
        <p:sp>
          <p:nvSpPr>
            <p:cNvPr id="19" name="TextBox 18"/>
            <p:cNvSpPr txBox="1"/>
            <p:nvPr/>
          </p:nvSpPr>
          <p:spPr>
            <a:xfrm>
              <a:off x="4495800" y="1219200"/>
              <a:ext cx="14478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Injection B2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5105400" y="15240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7674685" y="2209800"/>
            <a:ext cx="1447800" cy="914400"/>
            <a:chOff x="7674685" y="2209800"/>
            <a:chExt cx="1447800" cy="914400"/>
          </a:xfrm>
        </p:grpSpPr>
        <p:sp>
          <p:nvSpPr>
            <p:cNvPr id="23" name="TextBox 22"/>
            <p:cNvSpPr txBox="1"/>
            <p:nvPr/>
          </p:nvSpPr>
          <p:spPr>
            <a:xfrm>
              <a:off x="7674685" y="2209800"/>
              <a:ext cx="1447800" cy="323165"/>
            </a:xfrm>
            <a:prstGeom prst="rect">
              <a:avLst/>
            </a:prstGeom>
            <a:noFill/>
          </p:spPr>
          <p:txBody>
            <a:bodyPr wrap="square" t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Times"/>
                  <a:cs typeface="Times"/>
                </a:rPr>
                <a:t>Injection B1</a:t>
              </a:r>
              <a:endParaRPr lang="en-US" dirty="0">
                <a:solidFill>
                  <a:schemeClr val="bg1"/>
                </a:solidFill>
                <a:latin typeface="Times"/>
                <a:cs typeface="Times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8305800" y="2590800"/>
              <a:ext cx="0" cy="53340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2252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6BF27-D5BA-8E49-8B50-AE1E0A28D92F}" type="slidenum">
              <a:rPr lang="en-GB"/>
              <a:pPr/>
              <a:t>30</a:t>
            </a:fld>
            <a:endParaRPr lang="en-GB"/>
          </a:p>
        </p:txBody>
      </p:sp>
      <p:sp>
        <p:nvSpPr>
          <p:cNvPr id="497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Tune</a:t>
            </a: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2473" y="993601"/>
            <a:ext cx="8843151" cy="3266801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TUN</a:t>
            </a:r>
            <a:r>
              <a:rPr lang="en-GB" dirty="0" smtClean="0">
                <a:solidFill>
                  <a:srgbClr val="000000"/>
                </a:solidFill>
              </a:rPr>
              <a:t>E:</a:t>
            </a:r>
            <a:r>
              <a:rPr lang="en-GB" dirty="0" smtClean="0">
                <a:solidFill>
                  <a:srgbClr val="FF3300"/>
                </a:solidFill>
              </a:rPr>
              <a:t> </a:t>
            </a:r>
          </a:p>
          <a:p>
            <a:pPr lvl="1"/>
            <a:r>
              <a:rPr lang="en-GB" dirty="0" smtClean="0">
                <a:solidFill>
                  <a:srgbClr val="FF3300"/>
                </a:solidFill>
              </a:rPr>
              <a:t>number </a:t>
            </a:r>
            <a:r>
              <a:rPr lang="en-GB" dirty="0">
                <a:solidFill>
                  <a:srgbClr val="FF3300"/>
                </a:solidFill>
              </a:rPr>
              <a:t>of </a:t>
            </a:r>
            <a:r>
              <a:rPr lang="en-GB" dirty="0" err="1">
                <a:solidFill>
                  <a:srgbClr val="FF3300"/>
                </a:solidFill>
              </a:rPr>
              <a:t>betatron</a:t>
            </a:r>
            <a:r>
              <a:rPr lang="en-GB" dirty="0">
                <a:solidFill>
                  <a:srgbClr val="FF3300"/>
                </a:solidFill>
              </a:rPr>
              <a:t> oscillations a particle makes in one turn of the </a:t>
            </a:r>
            <a:r>
              <a:rPr lang="en-GB" dirty="0" smtClean="0">
                <a:solidFill>
                  <a:srgbClr val="FF3300"/>
                </a:solidFill>
              </a:rPr>
              <a:t>ring</a:t>
            </a:r>
            <a:endParaRPr lang="en-GB" dirty="0">
              <a:solidFill>
                <a:srgbClr val="FF3300"/>
              </a:solidFill>
            </a:endParaRPr>
          </a:p>
          <a:p>
            <a:pPr lvl="1"/>
            <a:r>
              <a:rPr lang="en-GB" dirty="0"/>
              <a:t>Horizontal  </a:t>
            </a:r>
            <a:r>
              <a:rPr lang="en-GB" dirty="0" smtClean="0"/>
              <a:t>Q</a:t>
            </a:r>
            <a:r>
              <a:rPr lang="en-GB" baseline="-25000" dirty="0" smtClean="0"/>
              <a:t>H      </a:t>
            </a:r>
            <a:r>
              <a:rPr lang="en-GB" dirty="0" smtClean="0"/>
              <a:t>= 64.31  </a:t>
            </a:r>
            <a:endParaRPr lang="en-GB" dirty="0"/>
          </a:p>
          <a:p>
            <a:pPr lvl="1"/>
            <a:r>
              <a:rPr lang="en-GB" dirty="0"/>
              <a:t>Vertical  </a:t>
            </a:r>
            <a:r>
              <a:rPr lang="en-GB" dirty="0" smtClean="0"/>
              <a:t>     Q</a:t>
            </a:r>
            <a:r>
              <a:rPr lang="en-GB" baseline="-25000" dirty="0" smtClean="0"/>
              <a:t>V      </a:t>
            </a:r>
            <a:r>
              <a:rPr lang="en-GB" dirty="0" smtClean="0"/>
              <a:t>= 59.32</a:t>
            </a:r>
            <a:r>
              <a:rPr lang="en-GB" baseline="-25000" dirty="0" smtClean="0"/>
              <a:t> 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Non-integer part is relevant for </a:t>
            </a:r>
            <a:r>
              <a:rPr lang="de-DE" dirty="0" smtClean="0">
                <a:solidFill>
                  <a:srgbClr val="000000"/>
                </a:solidFill>
              </a:rPr>
              <a:t>beam </a:t>
            </a:r>
            <a:r>
              <a:rPr lang="en-GB" dirty="0" smtClean="0">
                <a:solidFill>
                  <a:srgbClr val="000000"/>
                </a:solidFill>
              </a:rPr>
              <a:t>stability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endParaRPr lang="en-GB" dirty="0" smtClean="0"/>
          </a:p>
          <a:p>
            <a:r>
              <a:rPr lang="en-GB" dirty="0" smtClean="0"/>
              <a:t>Has to be controlled </a:t>
            </a:r>
            <a:r>
              <a:rPr lang="en-GB" dirty="0"/>
              <a:t>very carefully</a:t>
            </a:r>
          </a:p>
          <a:p>
            <a:r>
              <a:rPr lang="en-GB" dirty="0"/>
              <a:t>Because like any other oscillator it can get into </a:t>
            </a:r>
            <a:r>
              <a:rPr lang="en-GB" dirty="0" smtClean="0">
                <a:solidFill>
                  <a:srgbClr val="FF0000"/>
                </a:solidFill>
              </a:rPr>
              <a:t>resonance</a:t>
            </a:r>
            <a:r>
              <a:rPr lang="en-GB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150342" y="4974625"/>
            <a:ext cx="35595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sz="1800" dirty="0"/>
              <a:t>LHC </a:t>
            </a:r>
            <a:r>
              <a:rPr lang="de-DE" sz="1800" dirty="0" err="1"/>
              <a:t>revolution</a:t>
            </a:r>
            <a:r>
              <a:rPr lang="de-DE" sz="1800" dirty="0"/>
              <a:t> </a:t>
            </a:r>
            <a:r>
              <a:rPr lang="de-DE" sz="1800" dirty="0" err="1"/>
              <a:t>frequency</a:t>
            </a:r>
            <a:r>
              <a:rPr lang="de-DE" sz="1800" dirty="0"/>
              <a:t>:  </a:t>
            </a:r>
            <a:r>
              <a:rPr lang="de-DE" sz="1800" dirty="0">
                <a:solidFill>
                  <a:srgbClr val="FF0000"/>
                </a:solidFill>
              </a:rPr>
              <a:t>11.3 kHz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7847238"/>
              </p:ext>
            </p:extLst>
          </p:nvPr>
        </p:nvGraphicFramePr>
        <p:xfrm>
          <a:off x="5272088" y="5448300"/>
          <a:ext cx="196215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2" name="Equation" r:id="rId3" imgW="1244600" imgH="177800" progId="Equation.3">
                  <p:embed/>
                </p:oleObj>
              </mc:Choice>
              <mc:Fallback>
                <p:oleObj name="Equation" r:id="rId3" imgW="12446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2088" y="5448300"/>
                        <a:ext cx="196215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7145050"/>
              </p:ext>
            </p:extLst>
          </p:nvPr>
        </p:nvGraphicFramePr>
        <p:xfrm>
          <a:off x="6334636" y="148959"/>
          <a:ext cx="2535237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3" name="Equation" r:id="rId5" imgW="1041400" imgH="431800" progId="Equation.3">
                  <p:embed/>
                </p:oleObj>
              </mc:Choice>
              <mc:Fallback>
                <p:oleObj name="Equation" r:id="rId5" imgW="10414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34636" y="148959"/>
                        <a:ext cx="2535237" cy="10525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Screen Shot 2013-09-09 at 12.09.3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97" y="4186535"/>
            <a:ext cx="4234509" cy="261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0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80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C94F-2992-B747-9D62-EEB3370D378A}" type="slidenum">
              <a:rPr lang="en-GB"/>
              <a:pPr/>
              <a:t>32</a:t>
            </a:fld>
            <a:endParaRPr lang="en-GB"/>
          </a:p>
        </p:txBody>
      </p:sp>
      <p:sp>
        <p:nvSpPr>
          <p:cNvPr id="557074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TRANSVERSE ACCELERATOR COORDINATES</a:t>
            </a:r>
          </a:p>
        </p:txBody>
      </p:sp>
      <p:sp>
        <p:nvSpPr>
          <p:cNvPr id="557059" name="Text Box 3"/>
          <p:cNvSpPr txBox="1">
            <a:spLocks noChangeArrowheads="1"/>
          </p:cNvSpPr>
          <p:nvPr/>
        </p:nvSpPr>
        <p:spPr bwMode="auto">
          <a:xfrm>
            <a:off x="381000" y="990600"/>
            <a:ext cx="8458200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000">
                <a:latin typeface="High Tower Text" charset="0"/>
              </a:rPr>
              <a:t>We are discussing the </a:t>
            </a:r>
            <a:r>
              <a:rPr lang="en-US" sz="2000" b="1">
                <a:latin typeface="High Tower Text" charset="0"/>
              </a:rPr>
              <a:t>paraxial</a:t>
            </a:r>
            <a:r>
              <a:rPr lang="en-US" sz="2000">
                <a:latin typeface="High Tower Text" charset="0"/>
              </a:rPr>
              <a:t> (small deflection angles =&gt; linear), </a:t>
            </a:r>
            <a:r>
              <a:rPr lang="en-US" sz="2000" b="1">
                <a:latin typeface="High Tower Text" charset="0"/>
              </a:rPr>
              <a:t>uncoupled</a:t>
            </a:r>
            <a:r>
              <a:rPr lang="en-US" sz="2000">
                <a:latin typeface="High Tower Text" charset="0"/>
              </a:rPr>
              <a:t> (x &amp; y independent) </a:t>
            </a:r>
            <a:r>
              <a:rPr lang="en-US" sz="2000" b="1">
                <a:latin typeface="High Tower Text" charset="0"/>
              </a:rPr>
              <a:t>transverse motion</a:t>
            </a:r>
            <a:r>
              <a:rPr lang="en-US" sz="2000">
                <a:latin typeface="High Tower Text" charset="0"/>
              </a:rPr>
              <a:t> of </a:t>
            </a:r>
            <a:r>
              <a:rPr lang="en-US" sz="2000" b="1">
                <a:latin typeface="High Tower Text" charset="0"/>
              </a:rPr>
              <a:t>on-momentum</a:t>
            </a:r>
            <a:r>
              <a:rPr lang="en-US" sz="2000">
                <a:latin typeface="High Tower Text" charset="0"/>
              </a:rPr>
              <a:t> particles around the design trajectory/orbit for a magnet lattice:</a:t>
            </a:r>
          </a:p>
        </p:txBody>
      </p:sp>
      <p:grpSp>
        <p:nvGrpSpPr>
          <p:cNvPr id="557060" name="Group 4"/>
          <p:cNvGrpSpPr>
            <a:grpSpLocks/>
          </p:cNvGrpSpPr>
          <p:nvPr/>
        </p:nvGrpSpPr>
        <p:grpSpPr bwMode="auto">
          <a:xfrm>
            <a:off x="1371600" y="5410200"/>
            <a:ext cx="6477000" cy="600075"/>
            <a:chOff x="1440" y="3168"/>
            <a:chExt cx="4080" cy="378"/>
          </a:xfrm>
        </p:grpSpPr>
        <p:graphicFrame>
          <p:nvGraphicFramePr>
            <p:cNvPr id="557061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0887064"/>
                </p:ext>
              </p:extLst>
            </p:nvPr>
          </p:nvGraphicFramePr>
          <p:xfrm>
            <a:off x="1440" y="3168"/>
            <a:ext cx="1072" cy="3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69" name="Equation" r:id="rId3" imgW="1117440" imgH="393480" progId="Equation.3">
                    <p:embed/>
                  </p:oleObj>
                </mc:Choice>
                <mc:Fallback>
                  <p:oleObj name="Equation" r:id="rId3" imgW="111744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0" y="3168"/>
                          <a:ext cx="1072" cy="37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rgbClr val="000000"/>
                          </a:solidFill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7062" name="Text Box 6"/>
            <p:cNvSpPr txBox="1">
              <a:spLocks noChangeArrowheads="1"/>
            </p:cNvSpPr>
            <p:nvPr/>
          </p:nvSpPr>
          <p:spPr bwMode="auto">
            <a:xfrm>
              <a:off x="2928" y="3264"/>
              <a:ext cx="259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2000" dirty="0">
                  <a:latin typeface="High Tower Text" charset="0"/>
                </a:rPr>
                <a:t>s = coordinate along design orbit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24000" y="2422525"/>
            <a:ext cx="7010400" cy="1997075"/>
            <a:chOff x="1524000" y="2422525"/>
            <a:chExt cx="7010400" cy="1997075"/>
          </a:xfrm>
        </p:grpSpPr>
        <p:sp>
          <p:nvSpPr>
            <p:cNvPr id="557064" name="Line 8"/>
            <p:cNvSpPr>
              <a:spLocks noChangeShapeType="1"/>
            </p:cNvSpPr>
            <p:nvPr/>
          </p:nvSpPr>
          <p:spPr bwMode="auto">
            <a:xfrm flipV="1">
              <a:off x="3048000" y="2422525"/>
              <a:ext cx="2819400" cy="53340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7065" name="Oval 9"/>
            <p:cNvSpPr>
              <a:spLocks noChangeArrowheads="1"/>
            </p:cNvSpPr>
            <p:nvPr/>
          </p:nvSpPr>
          <p:spPr bwMode="auto">
            <a:xfrm>
              <a:off x="2971800" y="2879725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66" name="Line 10"/>
            <p:cNvSpPr>
              <a:spLocks noChangeShapeType="1"/>
            </p:cNvSpPr>
            <p:nvPr/>
          </p:nvSpPr>
          <p:spPr bwMode="auto">
            <a:xfrm>
              <a:off x="3124200" y="2955925"/>
              <a:ext cx="2743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7067" name="Text Box 11"/>
            <p:cNvSpPr txBox="1">
              <a:spLocks noChangeArrowheads="1"/>
            </p:cNvSpPr>
            <p:nvPr/>
          </p:nvSpPr>
          <p:spPr bwMode="auto">
            <a:xfrm>
              <a:off x="8077200" y="3641725"/>
              <a:ext cx="457200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2800">
                  <a:latin typeface="High Tower Text" charset="0"/>
                </a:rPr>
                <a:t>s</a:t>
              </a:r>
            </a:p>
          </p:txBody>
        </p:sp>
        <p:sp>
          <p:nvSpPr>
            <p:cNvPr id="557068" name="Text Box 12"/>
            <p:cNvSpPr txBox="1">
              <a:spLocks noChangeArrowheads="1"/>
            </p:cNvSpPr>
            <p:nvPr/>
          </p:nvSpPr>
          <p:spPr bwMode="auto">
            <a:xfrm>
              <a:off x="5638800" y="2498725"/>
              <a:ext cx="5334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2000">
                  <a:latin typeface="High Tower Text" charset="0"/>
                </a:rPr>
                <a:t>x</a:t>
              </a:r>
              <a:r>
                <a:rPr lang="ja-JP" altLang="en-US" sz="2000">
                  <a:latin typeface="Arial"/>
                </a:rPr>
                <a:t>’</a:t>
              </a:r>
              <a:endParaRPr lang="en-US" sz="2000">
                <a:latin typeface="High Tower Text" charset="0"/>
              </a:endParaRPr>
            </a:p>
          </p:txBody>
        </p:sp>
        <p:sp>
          <p:nvSpPr>
            <p:cNvPr id="557069" name="AutoShape 13"/>
            <p:cNvSpPr>
              <a:spLocks/>
            </p:cNvSpPr>
            <p:nvPr/>
          </p:nvSpPr>
          <p:spPr bwMode="auto">
            <a:xfrm flipH="1">
              <a:off x="2667000" y="3032125"/>
              <a:ext cx="228600" cy="457200"/>
            </a:xfrm>
            <a:prstGeom prst="rightBrace">
              <a:avLst>
                <a:gd name="adj1" fmla="val 16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0" name="Text Box 14"/>
            <p:cNvSpPr txBox="1">
              <a:spLocks noChangeArrowheads="1"/>
            </p:cNvSpPr>
            <p:nvPr/>
          </p:nvSpPr>
          <p:spPr bwMode="auto">
            <a:xfrm>
              <a:off x="2286000" y="3032125"/>
              <a:ext cx="3810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2000">
                  <a:latin typeface="High Tower Text" charset="0"/>
                </a:rPr>
                <a:t>x</a:t>
              </a:r>
            </a:p>
          </p:txBody>
        </p:sp>
        <p:sp>
          <p:nvSpPr>
            <p:cNvPr id="557071" name="Arc 15"/>
            <p:cNvSpPr>
              <a:spLocks/>
            </p:cNvSpPr>
            <p:nvPr/>
          </p:nvSpPr>
          <p:spPr bwMode="auto">
            <a:xfrm rot="1529352">
              <a:off x="5257800" y="2574925"/>
              <a:ext cx="304800" cy="3048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2" name="Text Box 16"/>
            <p:cNvSpPr txBox="1">
              <a:spLocks noChangeArrowheads="1"/>
            </p:cNvSpPr>
            <p:nvPr/>
          </p:nvSpPr>
          <p:spPr bwMode="auto">
            <a:xfrm>
              <a:off x="1905000" y="4022725"/>
              <a:ext cx="40386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>
                  <a:latin typeface="High Tower Text" charset="0"/>
                </a:rPr>
                <a:t>(and similarly for y view)</a:t>
              </a:r>
            </a:p>
          </p:txBody>
        </p:sp>
        <p:sp>
          <p:nvSpPr>
            <p:cNvPr id="557073" name="Freeform 17"/>
            <p:cNvSpPr>
              <a:spLocks/>
            </p:cNvSpPr>
            <p:nvPr/>
          </p:nvSpPr>
          <p:spPr bwMode="auto">
            <a:xfrm>
              <a:off x="1524000" y="3489325"/>
              <a:ext cx="6400800" cy="431800"/>
            </a:xfrm>
            <a:custGeom>
              <a:avLst/>
              <a:gdLst>
                <a:gd name="T0" fmla="*/ 0 w 4032"/>
                <a:gd name="T1" fmla="*/ 32 h 272"/>
                <a:gd name="T2" fmla="*/ 1824 w 4032"/>
                <a:gd name="T3" fmla="*/ 32 h 272"/>
                <a:gd name="T4" fmla="*/ 3072 w 4032"/>
                <a:gd name="T5" fmla="*/ 224 h 272"/>
                <a:gd name="T6" fmla="*/ 4032 w 4032"/>
                <a:gd name="T7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32" h="272">
                  <a:moveTo>
                    <a:pt x="0" y="32"/>
                  </a:moveTo>
                  <a:cubicBezTo>
                    <a:pt x="656" y="16"/>
                    <a:pt x="1312" y="0"/>
                    <a:pt x="1824" y="32"/>
                  </a:cubicBezTo>
                  <a:cubicBezTo>
                    <a:pt x="2336" y="64"/>
                    <a:pt x="2704" y="184"/>
                    <a:pt x="3072" y="224"/>
                  </a:cubicBezTo>
                  <a:cubicBezTo>
                    <a:pt x="3440" y="264"/>
                    <a:pt x="3736" y="268"/>
                    <a:pt x="4032" y="272"/>
                  </a:cubicBezTo>
                </a:path>
              </a:pathLst>
            </a:custGeom>
            <a:noFill/>
            <a:ln w="22225">
              <a:solidFill>
                <a:schemeClr val="accent2"/>
              </a:solidFill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6239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310" name="Freeform 38"/>
          <p:cNvSpPr>
            <a:spLocks/>
          </p:cNvSpPr>
          <p:nvPr/>
        </p:nvSpPr>
        <p:spPr bwMode="auto">
          <a:xfrm>
            <a:off x="849803" y="1124351"/>
            <a:ext cx="3276600" cy="1244600"/>
          </a:xfrm>
          <a:custGeom>
            <a:avLst/>
            <a:gdLst>
              <a:gd name="T0" fmla="*/ 0 w 2064"/>
              <a:gd name="T1" fmla="*/ 320 h 784"/>
              <a:gd name="T2" fmla="*/ 144 w 2064"/>
              <a:gd name="T3" fmla="*/ 176 h 784"/>
              <a:gd name="T4" fmla="*/ 432 w 2064"/>
              <a:gd name="T5" fmla="*/ 32 h 784"/>
              <a:gd name="T6" fmla="*/ 720 w 2064"/>
              <a:gd name="T7" fmla="*/ 368 h 784"/>
              <a:gd name="T8" fmla="*/ 960 w 2064"/>
              <a:gd name="T9" fmla="*/ 656 h 784"/>
              <a:gd name="T10" fmla="*/ 1248 w 2064"/>
              <a:gd name="T11" fmla="*/ 704 h 784"/>
              <a:gd name="T12" fmla="*/ 1728 w 2064"/>
              <a:gd name="T13" fmla="*/ 176 h 784"/>
              <a:gd name="T14" fmla="*/ 2064 w 2064"/>
              <a:gd name="T15" fmla="*/ 80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64" h="784">
                <a:moveTo>
                  <a:pt x="0" y="320"/>
                </a:moveTo>
                <a:cubicBezTo>
                  <a:pt x="36" y="272"/>
                  <a:pt x="72" y="224"/>
                  <a:pt x="144" y="176"/>
                </a:cubicBezTo>
                <a:cubicBezTo>
                  <a:pt x="216" y="128"/>
                  <a:pt x="336" y="0"/>
                  <a:pt x="432" y="32"/>
                </a:cubicBezTo>
                <a:cubicBezTo>
                  <a:pt x="528" y="64"/>
                  <a:pt x="632" y="264"/>
                  <a:pt x="720" y="368"/>
                </a:cubicBezTo>
                <a:cubicBezTo>
                  <a:pt x="808" y="472"/>
                  <a:pt x="872" y="600"/>
                  <a:pt x="960" y="656"/>
                </a:cubicBezTo>
                <a:cubicBezTo>
                  <a:pt x="1048" y="712"/>
                  <a:pt x="1120" y="784"/>
                  <a:pt x="1248" y="704"/>
                </a:cubicBezTo>
                <a:cubicBezTo>
                  <a:pt x="1376" y="624"/>
                  <a:pt x="1592" y="280"/>
                  <a:pt x="1728" y="176"/>
                </a:cubicBezTo>
                <a:cubicBezTo>
                  <a:pt x="1864" y="72"/>
                  <a:pt x="2008" y="96"/>
                  <a:pt x="2064" y="80"/>
                </a:cubicBezTo>
              </a:path>
            </a:pathLst>
          </a:custGeom>
          <a:noFill/>
          <a:ln w="127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6325" name="Oval 53"/>
          <p:cNvSpPr>
            <a:spLocks noChangeArrowheads="1"/>
          </p:cNvSpPr>
          <p:nvPr/>
        </p:nvSpPr>
        <p:spPr bwMode="auto">
          <a:xfrm>
            <a:off x="2871399" y="3896718"/>
            <a:ext cx="2895600" cy="1752600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Space</a:t>
            </a:r>
          </a:p>
        </p:txBody>
      </p:sp>
      <p:sp>
        <p:nvSpPr>
          <p:cNvPr id="566275" name="Line 3"/>
          <p:cNvSpPr>
            <a:spLocks noChangeShapeType="1"/>
          </p:cNvSpPr>
          <p:nvPr/>
        </p:nvSpPr>
        <p:spPr bwMode="auto">
          <a:xfrm>
            <a:off x="4242999" y="3210918"/>
            <a:ext cx="0" cy="3429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6276" name="Line 4"/>
          <p:cNvSpPr>
            <a:spLocks noChangeShapeType="1"/>
          </p:cNvSpPr>
          <p:nvPr/>
        </p:nvSpPr>
        <p:spPr bwMode="auto">
          <a:xfrm>
            <a:off x="2490399" y="4811118"/>
            <a:ext cx="3657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6284" name="Line 12"/>
          <p:cNvSpPr>
            <a:spLocks noChangeShapeType="1"/>
          </p:cNvSpPr>
          <p:nvPr/>
        </p:nvSpPr>
        <p:spPr bwMode="auto">
          <a:xfrm flipV="1">
            <a:off x="3343083" y="1198351"/>
            <a:ext cx="304800" cy="457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6288" name="Line 16"/>
          <p:cNvSpPr>
            <a:spLocks noChangeShapeType="1"/>
          </p:cNvSpPr>
          <p:nvPr/>
        </p:nvSpPr>
        <p:spPr bwMode="auto">
          <a:xfrm>
            <a:off x="1961443" y="1657751"/>
            <a:ext cx="304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6292" name="Line 20"/>
          <p:cNvSpPr>
            <a:spLocks noChangeShapeType="1"/>
          </p:cNvSpPr>
          <p:nvPr/>
        </p:nvSpPr>
        <p:spPr bwMode="auto">
          <a:xfrm>
            <a:off x="1475083" y="1153511"/>
            <a:ext cx="6096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6299" name="AutoShape 27"/>
          <p:cNvSpPr>
            <a:spLocks noChangeArrowheads="1"/>
          </p:cNvSpPr>
          <p:nvPr/>
        </p:nvSpPr>
        <p:spPr bwMode="auto">
          <a:xfrm>
            <a:off x="997813" y="977875"/>
            <a:ext cx="409506" cy="432792"/>
          </a:xfrm>
          <a:prstGeom prst="flowChartConnector">
            <a:avLst/>
          </a:prstGeom>
          <a:solidFill>
            <a:srgbClr val="99CC00"/>
          </a:solidFill>
          <a:ln w="12700">
            <a:solidFill>
              <a:srgbClr val="99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GB" sz="1400"/>
              <a:t>1</a:t>
            </a:r>
          </a:p>
        </p:txBody>
      </p:sp>
      <p:sp>
        <p:nvSpPr>
          <p:cNvPr id="566301" name="Text Box 29"/>
          <p:cNvSpPr txBox="1">
            <a:spLocks noChangeArrowheads="1"/>
          </p:cNvSpPr>
          <p:nvPr/>
        </p:nvSpPr>
        <p:spPr bwMode="auto">
          <a:xfrm>
            <a:off x="468803" y="971951"/>
            <a:ext cx="381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Wingdings" charset="0"/>
              <a:buNone/>
            </a:pPr>
            <a:r>
              <a:rPr lang="en-GB" dirty="0" smtClean="0"/>
              <a:t>x</a:t>
            </a:r>
            <a:endParaRPr lang="en-GB" dirty="0"/>
          </a:p>
        </p:txBody>
      </p:sp>
      <p:sp>
        <p:nvSpPr>
          <p:cNvPr id="566308" name="Text Box 36"/>
          <p:cNvSpPr txBox="1">
            <a:spLocks noChangeArrowheads="1"/>
          </p:cNvSpPr>
          <p:nvPr/>
        </p:nvSpPr>
        <p:spPr bwMode="auto">
          <a:xfrm>
            <a:off x="4583603" y="1505351"/>
            <a:ext cx="304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Wingdings" charset="0"/>
              <a:buNone/>
            </a:pPr>
            <a:r>
              <a:rPr lang="en-GB" dirty="0"/>
              <a:t>s</a:t>
            </a:r>
          </a:p>
        </p:txBody>
      </p:sp>
      <p:sp>
        <p:nvSpPr>
          <p:cNvPr id="566309" name="Line 37"/>
          <p:cNvSpPr>
            <a:spLocks noChangeShapeType="1"/>
          </p:cNvSpPr>
          <p:nvPr/>
        </p:nvSpPr>
        <p:spPr bwMode="auto">
          <a:xfrm>
            <a:off x="697403" y="1657751"/>
            <a:ext cx="38862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6311" name="Line 39"/>
          <p:cNvSpPr>
            <a:spLocks noChangeShapeType="1"/>
          </p:cNvSpPr>
          <p:nvPr/>
        </p:nvSpPr>
        <p:spPr bwMode="auto">
          <a:xfrm>
            <a:off x="2678603" y="2304351"/>
            <a:ext cx="685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6317" name="AutoShape 45"/>
          <p:cNvSpPr>
            <a:spLocks noChangeArrowheads="1"/>
          </p:cNvSpPr>
          <p:nvPr/>
        </p:nvSpPr>
        <p:spPr bwMode="auto">
          <a:xfrm>
            <a:off x="2069003" y="1429151"/>
            <a:ext cx="381000" cy="406400"/>
          </a:xfrm>
          <a:prstGeom prst="flowChartConnector">
            <a:avLst/>
          </a:prstGeom>
          <a:solidFill>
            <a:srgbClr val="99CC00"/>
          </a:solidFill>
          <a:ln w="12700">
            <a:solidFill>
              <a:srgbClr val="99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1400"/>
              <a:t>2</a:t>
            </a:r>
          </a:p>
        </p:txBody>
      </p:sp>
      <p:sp>
        <p:nvSpPr>
          <p:cNvPr id="566318" name="AutoShape 46"/>
          <p:cNvSpPr>
            <a:spLocks noChangeArrowheads="1"/>
          </p:cNvSpPr>
          <p:nvPr/>
        </p:nvSpPr>
        <p:spPr bwMode="auto">
          <a:xfrm>
            <a:off x="2718999" y="4603838"/>
            <a:ext cx="381000" cy="406400"/>
          </a:xfrm>
          <a:prstGeom prst="flowChartConnector">
            <a:avLst/>
          </a:prstGeom>
          <a:solidFill>
            <a:srgbClr val="99CC00"/>
          </a:solidFill>
          <a:ln w="12700">
            <a:solidFill>
              <a:srgbClr val="99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1400"/>
              <a:t>3</a:t>
            </a:r>
          </a:p>
        </p:txBody>
      </p:sp>
      <p:sp>
        <p:nvSpPr>
          <p:cNvPr id="566320" name="AutoShape 48"/>
          <p:cNvSpPr>
            <a:spLocks noChangeArrowheads="1"/>
          </p:cNvSpPr>
          <p:nvPr/>
        </p:nvSpPr>
        <p:spPr bwMode="auto">
          <a:xfrm>
            <a:off x="5616799" y="4603838"/>
            <a:ext cx="381000" cy="406400"/>
          </a:xfrm>
          <a:prstGeom prst="flowChartConnector">
            <a:avLst/>
          </a:prstGeom>
          <a:solidFill>
            <a:srgbClr val="99CC00"/>
          </a:solidFill>
          <a:ln w="12700">
            <a:solidFill>
              <a:srgbClr val="99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1400"/>
              <a:t>1</a:t>
            </a:r>
          </a:p>
        </p:txBody>
      </p:sp>
      <p:sp>
        <p:nvSpPr>
          <p:cNvPr id="566321" name="AutoShape 49"/>
          <p:cNvSpPr>
            <a:spLocks noChangeArrowheads="1"/>
          </p:cNvSpPr>
          <p:nvPr/>
        </p:nvSpPr>
        <p:spPr bwMode="auto">
          <a:xfrm>
            <a:off x="4045759" y="5442038"/>
            <a:ext cx="381000" cy="406400"/>
          </a:xfrm>
          <a:prstGeom prst="flowChartConnector">
            <a:avLst/>
          </a:prstGeom>
          <a:solidFill>
            <a:srgbClr val="99CC00"/>
          </a:solidFill>
          <a:ln w="12700">
            <a:solidFill>
              <a:srgbClr val="99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1400"/>
              <a:t>2</a:t>
            </a:r>
          </a:p>
        </p:txBody>
      </p:sp>
      <p:sp>
        <p:nvSpPr>
          <p:cNvPr id="566322" name="AutoShape 50"/>
          <p:cNvSpPr>
            <a:spLocks noChangeArrowheads="1"/>
          </p:cNvSpPr>
          <p:nvPr/>
        </p:nvSpPr>
        <p:spPr bwMode="auto">
          <a:xfrm>
            <a:off x="2450003" y="2419751"/>
            <a:ext cx="381000" cy="406400"/>
          </a:xfrm>
          <a:prstGeom prst="flowChartConnector">
            <a:avLst/>
          </a:prstGeom>
          <a:solidFill>
            <a:srgbClr val="99CC00"/>
          </a:solidFill>
          <a:ln w="12700">
            <a:solidFill>
              <a:srgbClr val="99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1400"/>
              <a:t>3</a:t>
            </a:r>
          </a:p>
        </p:txBody>
      </p:sp>
      <p:sp>
        <p:nvSpPr>
          <p:cNvPr id="566323" name="AutoShape 51"/>
          <p:cNvSpPr>
            <a:spLocks noChangeArrowheads="1"/>
          </p:cNvSpPr>
          <p:nvPr/>
        </p:nvSpPr>
        <p:spPr bwMode="auto">
          <a:xfrm>
            <a:off x="4053599" y="3675958"/>
            <a:ext cx="381000" cy="406400"/>
          </a:xfrm>
          <a:prstGeom prst="flowChartConnector">
            <a:avLst/>
          </a:prstGeom>
          <a:solidFill>
            <a:srgbClr val="99CC00"/>
          </a:solidFill>
          <a:ln w="12700">
            <a:solidFill>
              <a:srgbClr val="99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1400"/>
              <a:t>4</a:t>
            </a:r>
          </a:p>
        </p:txBody>
      </p:sp>
      <p:sp>
        <p:nvSpPr>
          <p:cNvPr id="566324" name="Rectangle 52"/>
          <p:cNvSpPr>
            <a:spLocks noChangeArrowheads="1"/>
          </p:cNvSpPr>
          <p:nvPr/>
        </p:nvSpPr>
        <p:spPr bwMode="auto">
          <a:xfrm>
            <a:off x="316403" y="971951"/>
            <a:ext cx="4648200" cy="1905000"/>
          </a:xfrm>
          <a:prstGeom prst="rect">
            <a:avLst/>
          </a:prstGeom>
          <a:noFill/>
          <a:ln w="1270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66329" name="AutoShape 57"/>
          <p:cNvSpPr>
            <a:spLocks noChangeArrowheads="1"/>
          </p:cNvSpPr>
          <p:nvPr/>
        </p:nvSpPr>
        <p:spPr bwMode="auto">
          <a:xfrm>
            <a:off x="3364403" y="1581551"/>
            <a:ext cx="381000" cy="406400"/>
          </a:xfrm>
          <a:prstGeom prst="flowChartConnector">
            <a:avLst/>
          </a:prstGeom>
          <a:solidFill>
            <a:srgbClr val="99CC00"/>
          </a:solidFill>
          <a:ln w="12700">
            <a:solidFill>
              <a:srgbClr val="99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1400"/>
              <a:t>4</a:t>
            </a:r>
          </a:p>
        </p:txBody>
      </p:sp>
      <p:sp>
        <p:nvSpPr>
          <p:cNvPr id="566332" name="Rectangle 60"/>
          <p:cNvSpPr>
            <a:spLocks noChangeArrowheads="1"/>
          </p:cNvSpPr>
          <p:nvPr/>
        </p:nvSpPr>
        <p:spPr bwMode="auto">
          <a:xfrm>
            <a:off x="1880799" y="2982318"/>
            <a:ext cx="4953000" cy="37338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6334" name="Text Box 62"/>
          <p:cNvSpPr txBox="1">
            <a:spLocks noChangeArrowheads="1"/>
          </p:cNvSpPr>
          <p:nvPr/>
        </p:nvSpPr>
        <p:spPr bwMode="auto">
          <a:xfrm>
            <a:off x="6224199" y="4582518"/>
            <a:ext cx="304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Wingdings" charset="0"/>
              <a:buNone/>
            </a:pPr>
            <a:r>
              <a:rPr lang="en-GB"/>
              <a:t>x</a:t>
            </a:r>
          </a:p>
        </p:txBody>
      </p:sp>
      <p:sp>
        <p:nvSpPr>
          <p:cNvPr id="566335" name="Text Box 63"/>
          <p:cNvSpPr txBox="1">
            <a:spLocks noChangeArrowheads="1"/>
          </p:cNvSpPr>
          <p:nvPr/>
        </p:nvSpPr>
        <p:spPr bwMode="auto">
          <a:xfrm>
            <a:off x="4319199" y="3134718"/>
            <a:ext cx="3810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Wingdings" charset="0"/>
              <a:buNone/>
            </a:pPr>
            <a:r>
              <a:rPr lang="en-GB"/>
              <a:t>x’</a:t>
            </a:r>
          </a:p>
        </p:txBody>
      </p:sp>
      <p:sp>
        <p:nvSpPr>
          <p:cNvPr id="566336" name="Line 64"/>
          <p:cNvSpPr>
            <a:spLocks noChangeShapeType="1"/>
          </p:cNvSpPr>
          <p:nvPr/>
        </p:nvSpPr>
        <p:spPr bwMode="auto">
          <a:xfrm>
            <a:off x="773603" y="1048151"/>
            <a:ext cx="0" cy="137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33</a:t>
            </a:fld>
            <a:endParaRPr lang="en-US"/>
          </a:p>
        </p:txBody>
      </p:sp>
      <p:sp>
        <p:nvSpPr>
          <p:cNvPr id="31" name="Line 20"/>
          <p:cNvSpPr>
            <a:spLocks noChangeShapeType="1"/>
          </p:cNvSpPr>
          <p:nvPr/>
        </p:nvSpPr>
        <p:spPr bwMode="auto">
          <a:xfrm>
            <a:off x="7107122" y="1223604"/>
            <a:ext cx="6096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>
            <a:off x="7123127" y="1880701"/>
            <a:ext cx="304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3" name="Line 39"/>
          <p:cNvSpPr>
            <a:spLocks noChangeShapeType="1"/>
          </p:cNvSpPr>
          <p:nvPr/>
        </p:nvSpPr>
        <p:spPr bwMode="auto">
          <a:xfrm>
            <a:off x="7134753" y="2597849"/>
            <a:ext cx="685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" name="Line 12"/>
          <p:cNvSpPr>
            <a:spLocks noChangeShapeType="1"/>
          </p:cNvSpPr>
          <p:nvPr/>
        </p:nvSpPr>
        <p:spPr bwMode="auto">
          <a:xfrm flipV="1">
            <a:off x="7117218" y="1350752"/>
            <a:ext cx="304800" cy="457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7090605" y="764286"/>
            <a:ext cx="47036" cy="218703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AutoShape 27"/>
          <p:cNvSpPr>
            <a:spLocks noChangeArrowheads="1"/>
          </p:cNvSpPr>
          <p:nvPr/>
        </p:nvSpPr>
        <p:spPr bwMode="auto">
          <a:xfrm>
            <a:off x="7793981" y="989176"/>
            <a:ext cx="409506" cy="432792"/>
          </a:xfrm>
          <a:prstGeom prst="flowChartConnector">
            <a:avLst/>
          </a:prstGeom>
          <a:solidFill>
            <a:srgbClr val="99CC00"/>
          </a:solidFill>
          <a:ln w="12700">
            <a:solidFill>
              <a:srgbClr val="99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GB" sz="1400"/>
              <a:t>1</a:t>
            </a:r>
          </a:p>
        </p:txBody>
      </p:sp>
      <p:sp>
        <p:nvSpPr>
          <p:cNvPr id="42" name="AutoShape 45"/>
          <p:cNvSpPr>
            <a:spLocks noChangeArrowheads="1"/>
          </p:cNvSpPr>
          <p:nvPr/>
        </p:nvSpPr>
        <p:spPr bwMode="auto">
          <a:xfrm>
            <a:off x="7853907" y="1969573"/>
            <a:ext cx="381000" cy="406400"/>
          </a:xfrm>
          <a:prstGeom prst="flowChartConnector">
            <a:avLst/>
          </a:prstGeom>
          <a:solidFill>
            <a:srgbClr val="99CC00"/>
          </a:solidFill>
          <a:ln w="12700">
            <a:solidFill>
              <a:srgbClr val="99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1400"/>
              <a:t>2</a:t>
            </a:r>
          </a:p>
        </p:txBody>
      </p:sp>
      <p:sp>
        <p:nvSpPr>
          <p:cNvPr id="43" name="AutoShape 50"/>
          <p:cNvSpPr>
            <a:spLocks noChangeArrowheads="1"/>
          </p:cNvSpPr>
          <p:nvPr/>
        </p:nvSpPr>
        <p:spPr bwMode="auto">
          <a:xfrm>
            <a:off x="7858623" y="2442810"/>
            <a:ext cx="381000" cy="406400"/>
          </a:xfrm>
          <a:prstGeom prst="flowChartConnector">
            <a:avLst/>
          </a:prstGeom>
          <a:solidFill>
            <a:srgbClr val="99CC00"/>
          </a:solidFill>
          <a:ln w="12700">
            <a:solidFill>
              <a:srgbClr val="99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1400"/>
              <a:t>3</a:t>
            </a:r>
          </a:p>
        </p:txBody>
      </p:sp>
      <p:sp>
        <p:nvSpPr>
          <p:cNvPr id="44" name="AutoShape 57"/>
          <p:cNvSpPr>
            <a:spLocks noChangeArrowheads="1"/>
          </p:cNvSpPr>
          <p:nvPr/>
        </p:nvSpPr>
        <p:spPr bwMode="auto">
          <a:xfrm>
            <a:off x="7832312" y="1463511"/>
            <a:ext cx="381000" cy="406400"/>
          </a:xfrm>
          <a:prstGeom prst="flowChartConnector">
            <a:avLst/>
          </a:prstGeom>
          <a:solidFill>
            <a:srgbClr val="99CC00"/>
          </a:solidFill>
          <a:ln w="12700">
            <a:solidFill>
              <a:srgbClr val="99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1400"/>
              <a:t>4</a:t>
            </a:r>
          </a:p>
        </p:txBody>
      </p:sp>
      <p:sp>
        <p:nvSpPr>
          <p:cNvPr id="45" name="Text Box 29"/>
          <p:cNvSpPr txBox="1">
            <a:spLocks noChangeArrowheads="1"/>
          </p:cNvSpPr>
          <p:nvPr/>
        </p:nvSpPr>
        <p:spPr bwMode="auto">
          <a:xfrm>
            <a:off x="6818133" y="783362"/>
            <a:ext cx="29599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Wingdings" charset="0"/>
              <a:buNone/>
            </a:pPr>
            <a:r>
              <a:rPr lang="en-GB" dirty="0" smtClean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092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7B95-D311-3146-BB64-67FCCB0A815F}" type="slidenum">
              <a:rPr lang="en-GB"/>
              <a:pPr/>
              <a:t>34</a:t>
            </a:fld>
            <a:endParaRPr lang="en-GB"/>
          </a:p>
        </p:txBody>
      </p:sp>
      <p:sp>
        <p:nvSpPr>
          <p:cNvPr id="56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space</a:t>
            </a:r>
          </a:p>
        </p:txBody>
      </p:sp>
      <p:sp>
        <p:nvSpPr>
          <p:cNvPr id="567299" name="Text Box 3"/>
          <p:cNvSpPr txBox="1">
            <a:spLocks noChangeArrowheads="1"/>
          </p:cNvSpPr>
          <p:nvPr/>
        </p:nvSpPr>
        <p:spPr bwMode="auto">
          <a:xfrm>
            <a:off x="525561" y="1248077"/>
            <a:ext cx="7848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charset="0"/>
              <a:buNone/>
            </a:pPr>
            <a:r>
              <a:rPr lang="en-GB" dirty="0">
                <a:solidFill>
                  <a:srgbClr val="008000"/>
                </a:solidFill>
              </a:rPr>
              <a:t>Sit at a focusing </a:t>
            </a:r>
            <a:r>
              <a:rPr lang="en-GB" dirty="0" err="1" smtClean="0">
                <a:solidFill>
                  <a:srgbClr val="008000"/>
                </a:solidFill>
              </a:rPr>
              <a:t>quadrupole</a:t>
            </a:r>
            <a:r>
              <a:rPr lang="en-GB" dirty="0" smtClean="0">
                <a:solidFill>
                  <a:srgbClr val="008000"/>
                </a:solidFill>
              </a:rPr>
              <a:t> (for example) and </a:t>
            </a:r>
            <a:r>
              <a:rPr lang="en-GB" dirty="0">
                <a:solidFill>
                  <a:srgbClr val="008000"/>
                </a:solidFill>
              </a:rPr>
              <a:t>plot the phase space coordinates of a single particle, it will describe an ellipse:</a:t>
            </a:r>
          </a:p>
        </p:txBody>
      </p:sp>
      <p:sp>
        <p:nvSpPr>
          <p:cNvPr id="567300" name="Oval 4"/>
          <p:cNvSpPr>
            <a:spLocks noChangeArrowheads="1"/>
          </p:cNvSpPr>
          <p:nvPr/>
        </p:nvSpPr>
        <p:spPr bwMode="auto">
          <a:xfrm>
            <a:off x="1907197" y="3304236"/>
            <a:ext cx="4724400" cy="1447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7301" name="Line 5"/>
          <p:cNvSpPr>
            <a:spLocks noChangeShapeType="1"/>
          </p:cNvSpPr>
          <p:nvPr/>
        </p:nvSpPr>
        <p:spPr bwMode="auto">
          <a:xfrm>
            <a:off x="840397" y="3990036"/>
            <a:ext cx="7467600" cy="0"/>
          </a:xfrm>
          <a:prstGeom prst="line">
            <a:avLst/>
          </a:prstGeom>
          <a:noFill/>
          <a:ln w="127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7303" name="Line 7"/>
          <p:cNvSpPr>
            <a:spLocks noChangeShapeType="1"/>
          </p:cNvSpPr>
          <p:nvPr/>
        </p:nvSpPr>
        <p:spPr bwMode="auto">
          <a:xfrm>
            <a:off x="4193197" y="2542236"/>
            <a:ext cx="0" cy="2667000"/>
          </a:xfrm>
          <a:prstGeom prst="line">
            <a:avLst/>
          </a:prstGeom>
          <a:noFill/>
          <a:ln w="127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7304" name="Text Box 8"/>
          <p:cNvSpPr txBox="1">
            <a:spLocks noChangeArrowheads="1"/>
          </p:cNvSpPr>
          <p:nvPr/>
        </p:nvSpPr>
        <p:spPr bwMode="auto">
          <a:xfrm>
            <a:off x="4193197" y="2466036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/>
              <a:t>x’ [</a:t>
            </a:r>
            <a:r>
              <a:rPr lang="en-GB">
                <a:sym typeface="Symbol" charset="0"/>
              </a:rPr>
              <a:t>rad</a:t>
            </a:r>
            <a:r>
              <a:rPr lang="en-GB"/>
              <a:t>]</a:t>
            </a:r>
          </a:p>
        </p:txBody>
      </p:sp>
      <p:sp>
        <p:nvSpPr>
          <p:cNvPr id="567305" name="Text Box 9"/>
          <p:cNvSpPr txBox="1">
            <a:spLocks noChangeArrowheads="1"/>
          </p:cNvSpPr>
          <p:nvPr/>
        </p:nvSpPr>
        <p:spPr bwMode="auto">
          <a:xfrm>
            <a:off x="7298277" y="3932956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dirty="0"/>
              <a:t>x [mm]</a:t>
            </a:r>
          </a:p>
        </p:txBody>
      </p:sp>
      <p:pic>
        <p:nvPicPr>
          <p:cNvPr id="567326" name="Picture 30" descr="G:\Divisions\SL\DIV_SL\WWW\OPNEWS\redb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997" y="3304236"/>
            <a:ext cx="160338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7327" name="Picture 31" descr="G:\Divisions\SL\DIV_SL\WWW\OPNEWS\redb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197" y="4675836"/>
            <a:ext cx="160338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7328" name="Picture 32" descr="G:\Divisions\SL\DIV_SL\WWW\OPNEWS\redb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097" y="3824936"/>
            <a:ext cx="160338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7329" name="Picture 33" descr="G:\Divisions\SL\DIV_SL\WWW\OPNEWS\redb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97" y="4498036"/>
            <a:ext cx="160338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7330" name="Picture 34" descr="G:\Divisions\SL\DIV_SL\WWW\OPNEWS\redb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797" y="3240736"/>
            <a:ext cx="160338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7331" name="Picture 35" descr="G:\Divisions\SL\DIV_SL\WWW\OPNEWS\redb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797" y="4447236"/>
            <a:ext cx="160338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7332" name="Text Box 36"/>
          <p:cNvSpPr txBox="1">
            <a:spLocks noChangeArrowheads="1"/>
          </p:cNvSpPr>
          <p:nvPr/>
        </p:nvSpPr>
        <p:spPr bwMode="auto">
          <a:xfrm>
            <a:off x="4345597" y="4363099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600"/>
              <a:t>t1</a:t>
            </a:r>
          </a:p>
        </p:txBody>
      </p:sp>
      <p:sp>
        <p:nvSpPr>
          <p:cNvPr id="567333" name="Text Box 37"/>
          <p:cNvSpPr txBox="1">
            <a:spLocks noChangeArrowheads="1"/>
          </p:cNvSpPr>
          <p:nvPr/>
        </p:nvSpPr>
        <p:spPr bwMode="auto">
          <a:xfrm>
            <a:off x="3735997" y="3456636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600" dirty="0"/>
              <a:t>t4</a:t>
            </a:r>
          </a:p>
        </p:txBody>
      </p:sp>
      <p:sp>
        <p:nvSpPr>
          <p:cNvPr id="567334" name="Text Box 38"/>
          <p:cNvSpPr txBox="1">
            <a:spLocks noChangeArrowheads="1"/>
          </p:cNvSpPr>
          <p:nvPr/>
        </p:nvSpPr>
        <p:spPr bwMode="auto">
          <a:xfrm>
            <a:off x="2135797" y="3761436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600"/>
              <a:t>t5</a:t>
            </a:r>
          </a:p>
        </p:txBody>
      </p:sp>
      <p:sp>
        <p:nvSpPr>
          <p:cNvPr id="567335" name="Text Box 39"/>
          <p:cNvSpPr txBox="1">
            <a:spLocks noChangeArrowheads="1"/>
          </p:cNvSpPr>
          <p:nvPr/>
        </p:nvSpPr>
        <p:spPr bwMode="auto">
          <a:xfrm>
            <a:off x="5869597" y="4142436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600"/>
              <a:t>t2</a:t>
            </a:r>
          </a:p>
        </p:txBody>
      </p:sp>
      <p:sp>
        <p:nvSpPr>
          <p:cNvPr id="567336" name="Text Box 40"/>
          <p:cNvSpPr txBox="1">
            <a:spLocks noChangeArrowheads="1"/>
          </p:cNvSpPr>
          <p:nvPr/>
        </p:nvSpPr>
        <p:spPr bwMode="auto">
          <a:xfrm>
            <a:off x="5031397" y="3532836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600"/>
              <a:t>t3</a:t>
            </a:r>
          </a:p>
        </p:txBody>
      </p:sp>
      <p:sp>
        <p:nvSpPr>
          <p:cNvPr id="567337" name="Text Box 41"/>
          <p:cNvSpPr txBox="1">
            <a:spLocks noChangeArrowheads="1"/>
          </p:cNvSpPr>
          <p:nvPr/>
        </p:nvSpPr>
        <p:spPr bwMode="auto">
          <a:xfrm>
            <a:off x="2592997" y="4218636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600"/>
              <a:t>t6</a:t>
            </a:r>
          </a:p>
        </p:txBody>
      </p:sp>
    </p:spTree>
    <p:extLst>
      <p:ext uri="{BB962C8B-B14F-4D97-AF65-F5344CB8AC3E}">
        <p14:creationId xmlns:p14="http://schemas.microsoft.com/office/powerpoint/2010/main" val="115744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3124B-8E84-114C-A8AF-D1053A345136}" type="slidenum">
              <a:rPr lang="en-GB"/>
              <a:pPr/>
              <a:t>35</a:t>
            </a:fld>
            <a:endParaRPr lang="en-GB"/>
          </a:p>
        </p:txBody>
      </p:sp>
      <p:sp>
        <p:nvSpPr>
          <p:cNvPr id="556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space</a:t>
            </a:r>
          </a:p>
        </p:txBody>
      </p:sp>
      <p:sp>
        <p:nvSpPr>
          <p:cNvPr id="556046" name="Oval 14"/>
          <p:cNvSpPr>
            <a:spLocks noChangeArrowheads="1"/>
          </p:cNvSpPr>
          <p:nvPr/>
        </p:nvSpPr>
        <p:spPr bwMode="auto">
          <a:xfrm>
            <a:off x="228600" y="5392250"/>
            <a:ext cx="1828800" cy="3810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49" name="Line 17"/>
          <p:cNvSpPr>
            <a:spLocks noChangeShapeType="1"/>
          </p:cNvSpPr>
          <p:nvPr/>
        </p:nvSpPr>
        <p:spPr bwMode="auto">
          <a:xfrm>
            <a:off x="1143000" y="4864100"/>
            <a:ext cx="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50" name="Line 18"/>
          <p:cNvSpPr>
            <a:spLocks noChangeShapeType="1"/>
          </p:cNvSpPr>
          <p:nvPr/>
        </p:nvSpPr>
        <p:spPr bwMode="auto">
          <a:xfrm rot="16200000">
            <a:off x="1143000" y="4438650"/>
            <a:ext cx="0" cy="2286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52" name="Text Box 20"/>
          <p:cNvSpPr txBox="1">
            <a:spLocks noChangeArrowheads="1"/>
          </p:cNvSpPr>
          <p:nvPr/>
        </p:nvSpPr>
        <p:spPr bwMode="auto">
          <a:xfrm>
            <a:off x="2278063" y="5341938"/>
            <a:ext cx="296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i="1">
                <a:effectLst>
                  <a:outerShdw blurRad="38100" dist="38100" dir="2700000" algn="tl">
                    <a:srgbClr val="DDDDDD"/>
                  </a:outerShdw>
                </a:effectLst>
              </a:rPr>
              <a:t>x</a:t>
            </a:r>
            <a:endParaRPr lang="en-US" sz="2000">
              <a:effectLst>
                <a:outerShdw blurRad="38100" dist="38100" dir="2700000" algn="tl">
                  <a:srgbClr val="DDDDDD"/>
                </a:outerShdw>
              </a:effectLst>
              <a:latin typeface="Symbol" charset="0"/>
            </a:endParaRPr>
          </a:p>
        </p:txBody>
      </p:sp>
      <p:sp>
        <p:nvSpPr>
          <p:cNvPr id="556058" name="Text Box 26"/>
          <p:cNvSpPr txBox="1">
            <a:spLocks noChangeArrowheads="1"/>
          </p:cNvSpPr>
          <p:nvPr/>
        </p:nvSpPr>
        <p:spPr bwMode="auto">
          <a:xfrm>
            <a:off x="914400" y="4406900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i="1">
                <a:effectLst>
                  <a:outerShdw blurRad="38100" dist="38100" dir="2700000" algn="tl">
                    <a:srgbClr val="DDDDDD"/>
                  </a:outerShdw>
                </a:effectLst>
              </a:rPr>
              <a:t>x</a:t>
            </a:r>
            <a:r>
              <a:rPr lang="ja-JP" altLang="en-US" sz="2000" i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</a:rPr>
              <a:t>’</a:t>
            </a:r>
            <a:endParaRPr lang="en-US" sz="2000">
              <a:effectLst>
                <a:outerShdw blurRad="38100" dist="38100" dir="2700000" algn="tl">
                  <a:srgbClr val="DDDDDD"/>
                </a:outerShdw>
              </a:effectLst>
              <a:latin typeface="Symbol" charset="0"/>
            </a:endParaRPr>
          </a:p>
        </p:txBody>
      </p:sp>
      <p:sp>
        <p:nvSpPr>
          <p:cNvPr id="556060" name="Oval 28"/>
          <p:cNvSpPr>
            <a:spLocks noChangeArrowheads="1"/>
          </p:cNvSpPr>
          <p:nvPr/>
        </p:nvSpPr>
        <p:spPr bwMode="auto">
          <a:xfrm rot="-5397493">
            <a:off x="616340" y="1333500"/>
            <a:ext cx="1054100" cy="2159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61" name="Oval 29"/>
          <p:cNvSpPr>
            <a:spLocks noChangeArrowheads="1"/>
          </p:cNvSpPr>
          <p:nvPr/>
        </p:nvSpPr>
        <p:spPr bwMode="auto">
          <a:xfrm rot="-5397493">
            <a:off x="7093340" y="1409700"/>
            <a:ext cx="1054100" cy="2159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62" name="Freeform 30"/>
          <p:cNvSpPr>
            <a:spLocks/>
          </p:cNvSpPr>
          <p:nvPr/>
        </p:nvSpPr>
        <p:spPr bwMode="auto">
          <a:xfrm rot="-5409328">
            <a:off x="3907631" y="1350169"/>
            <a:ext cx="1081088" cy="361950"/>
          </a:xfrm>
          <a:custGeom>
            <a:avLst/>
            <a:gdLst>
              <a:gd name="T0" fmla="*/ 1 w 681"/>
              <a:gd name="T1" fmla="*/ 19 h 228"/>
              <a:gd name="T2" fmla="*/ 8 w 681"/>
              <a:gd name="T3" fmla="*/ 19 h 228"/>
              <a:gd name="T4" fmla="*/ 46 w 681"/>
              <a:gd name="T5" fmla="*/ 42 h 228"/>
              <a:gd name="T6" fmla="*/ 90 w 681"/>
              <a:gd name="T7" fmla="*/ 55 h 228"/>
              <a:gd name="T8" fmla="*/ 126 w 681"/>
              <a:gd name="T9" fmla="*/ 64 h 228"/>
              <a:gd name="T10" fmla="*/ 166 w 681"/>
              <a:gd name="T11" fmla="*/ 72 h 228"/>
              <a:gd name="T12" fmla="*/ 211 w 681"/>
              <a:gd name="T13" fmla="*/ 72 h 228"/>
              <a:gd name="T14" fmla="*/ 254 w 681"/>
              <a:gd name="T15" fmla="*/ 76 h 228"/>
              <a:gd name="T16" fmla="*/ 295 w 681"/>
              <a:gd name="T17" fmla="*/ 76 h 228"/>
              <a:gd name="T18" fmla="*/ 331 w 681"/>
              <a:gd name="T19" fmla="*/ 74 h 228"/>
              <a:gd name="T20" fmla="*/ 368 w 681"/>
              <a:gd name="T21" fmla="*/ 73 h 228"/>
              <a:gd name="T22" fmla="*/ 403 w 681"/>
              <a:gd name="T23" fmla="*/ 73 h 228"/>
              <a:gd name="T24" fmla="*/ 438 w 681"/>
              <a:gd name="T25" fmla="*/ 71 h 228"/>
              <a:gd name="T26" fmla="*/ 476 w 681"/>
              <a:gd name="T27" fmla="*/ 68 h 228"/>
              <a:gd name="T28" fmla="*/ 502 w 681"/>
              <a:gd name="T29" fmla="*/ 65 h 228"/>
              <a:gd name="T30" fmla="*/ 532 w 681"/>
              <a:gd name="T31" fmla="*/ 61 h 228"/>
              <a:gd name="T32" fmla="*/ 576 w 681"/>
              <a:gd name="T33" fmla="*/ 56 h 228"/>
              <a:gd name="T34" fmla="*/ 617 w 681"/>
              <a:gd name="T35" fmla="*/ 47 h 228"/>
              <a:gd name="T36" fmla="*/ 644 w 681"/>
              <a:gd name="T37" fmla="*/ 40 h 228"/>
              <a:gd name="T38" fmla="*/ 662 w 681"/>
              <a:gd name="T39" fmla="*/ 29 h 228"/>
              <a:gd name="T40" fmla="*/ 680 w 681"/>
              <a:gd name="T41" fmla="*/ 13 h 228"/>
              <a:gd name="T42" fmla="*/ 673 w 681"/>
              <a:gd name="T43" fmla="*/ 211 h 228"/>
              <a:gd name="T44" fmla="*/ 673 w 681"/>
              <a:gd name="T45" fmla="*/ 211 h 228"/>
              <a:gd name="T46" fmla="*/ 647 w 681"/>
              <a:gd name="T47" fmla="*/ 194 h 228"/>
              <a:gd name="T48" fmla="*/ 610 w 681"/>
              <a:gd name="T49" fmla="*/ 178 h 228"/>
              <a:gd name="T50" fmla="*/ 580 w 681"/>
              <a:gd name="T51" fmla="*/ 169 h 228"/>
              <a:gd name="T52" fmla="*/ 547 w 681"/>
              <a:gd name="T53" fmla="*/ 164 h 228"/>
              <a:gd name="T54" fmla="*/ 505 w 681"/>
              <a:gd name="T55" fmla="*/ 156 h 228"/>
              <a:gd name="T56" fmla="*/ 479 w 681"/>
              <a:gd name="T57" fmla="*/ 154 h 228"/>
              <a:gd name="T58" fmla="*/ 433 w 681"/>
              <a:gd name="T59" fmla="*/ 149 h 228"/>
              <a:gd name="T60" fmla="*/ 395 w 681"/>
              <a:gd name="T61" fmla="*/ 146 h 228"/>
              <a:gd name="T62" fmla="*/ 352 w 681"/>
              <a:gd name="T63" fmla="*/ 146 h 228"/>
              <a:gd name="T64" fmla="*/ 322 w 681"/>
              <a:gd name="T65" fmla="*/ 146 h 228"/>
              <a:gd name="T66" fmla="*/ 274 w 681"/>
              <a:gd name="T67" fmla="*/ 148 h 228"/>
              <a:gd name="T68" fmla="*/ 220 w 681"/>
              <a:gd name="T69" fmla="*/ 151 h 228"/>
              <a:gd name="T70" fmla="*/ 188 w 681"/>
              <a:gd name="T71" fmla="*/ 155 h 228"/>
              <a:gd name="T72" fmla="*/ 157 w 681"/>
              <a:gd name="T73" fmla="*/ 156 h 228"/>
              <a:gd name="T74" fmla="*/ 123 w 681"/>
              <a:gd name="T75" fmla="*/ 164 h 228"/>
              <a:gd name="T76" fmla="*/ 96 w 681"/>
              <a:gd name="T77" fmla="*/ 168 h 228"/>
              <a:gd name="T78" fmla="*/ 56 w 681"/>
              <a:gd name="T79" fmla="*/ 175 h 228"/>
              <a:gd name="T80" fmla="*/ 27 w 681"/>
              <a:gd name="T81" fmla="*/ 187 h 228"/>
              <a:gd name="T82" fmla="*/ 1 w 681"/>
              <a:gd name="T83" fmla="*/ 212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1" h="228">
                <a:moveTo>
                  <a:pt x="1" y="19"/>
                </a:moveTo>
                <a:lnTo>
                  <a:pt x="1" y="19"/>
                </a:lnTo>
                <a:lnTo>
                  <a:pt x="0" y="0"/>
                </a:lnTo>
                <a:lnTo>
                  <a:pt x="8" y="19"/>
                </a:lnTo>
                <a:lnTo>
                  <a:pt x="19" y="30"/>
                </a:lnTo>
                <a:lnTo>
                  <a:pt x="46" y="42"/>
                </a:lnTo>
                <a:lnTo>
                  <a:pt x="68" y="48"/>
                </a:lnTo>
                <a:lnTo>
                  <a:pt x="90" y="55"/>
                </a:lnTo>
                <a:lnTo>
                  <a:pt x="104" y="59"/>
                </a:lnTo>
                <a:lnTo>
                  <a:pt x="126" y="64"/>
                </a:lnTo>
                <a:lnTo>
                  <a:pt x="140" y="67"/>
                </a:lnTo>
                <a:lnTo>
                  <a:pt x="166" y="72"/>
                </a:lnTo>
                <a:lnTo>
                  <a:pt x="188" y="71"/>
                </a:lnTo>
                <a:lnTo>
                  <a:pt x="211" y="72"/>
                </a:lnTo>
                <a:lnTo>
                  <a:pt x="232" y="74"/>
                </a:lnTo>
                <a:lnTo>
                  <a:pt x="254" y="76"/>
                </a:lnTo>
                <a:lnTo>
                  <a:pt x="274" y="78"/>
                </a:lnTo>
                <a:lnTo>
                  <a:pt x="295" y="76"/>
                </a:lnTo>
                <a:lnTo>
                  <a:pt x="312" y="73"/>
                </a:lnTo>
                <a:lnTo>
                  <a:pt x="331" y="74"/>
                </a:lnTo>
                <a:lnTo>
                  <a:pt x="350" y="73"/>
                </a:lnTo>
                <a:lnTo>
                  <a:pt x="368" y="73"/>
                </a:lnTo>
                <a:lnTo>
                  <a:pt x="389" y="73"/>
                </a:lnTo>
                <a:lnTo>
                  <a:pt x="403" y="73"/>
                </a:lnTo>
                <a:lnTo>
                  <a:pt x="420" y="72"/>
                </a:lnTo>
                <a:lnTo>
                  <a:pt x="438" y="71"/>
                </a:lnTo>
                <a:lnTo>
                  <a:pt x="460" y="71"/>
                </a:lnTo>
                <a:lnTo>
                  <a:pt x="476" y="68"/>
                </a:lnTo>
                <a:lnTo>
                  <a:pt x="488" y="70"/>
                </a:lnTo>
                <a:lnTo>
                  <a:pt x="502" y="65"/>
                </a:lnTo>
                <a:lnTo>
                  <a:pt x="516" y="64"/>
                </a:lnTo>
                <a:lnTo>
                  <a:pt x="532" y="61"/>
                </a:lnTo>
                <a:lnTo>
                  <a:pt x="551" y="58"/>
                </a:lnTo>
                <a:lnTo>
                  <a:pt x="576" y="56"/>
                </a:lnTo>
                <a:lnTo>
                  <a:pt x="593" y="52"/>
                </a:lnTo>
                <a:lnTo>
                  <a:pt x="617" y="47"/>
                </a:lnTo>
                <a:lnTo>
                  <a:pt x="635" y="43"/>
                </a:lnTo>
                <a:lnTo>
                  <a:pt x="644" y="40"/>
                </a:lnTo>
                <a:lnTo>
                  <a:pt x="653" y="34"/>
                </a:lnTo>
                <a:lnTo>
                  <a:pt x="662" y="29"/>
                </a:lnTo>
                <a:lnTo>
                  <a:pt x="671" y="20"/>
                </a:lnTo>
                <a:lnTo>
                  <a:pt x="680" y="13"/>
                </a:lnTo>
                <a:lnTo>
                  <a:pt x="680" y="227"/>
                </a:lnTo>
                <a:lnTo>
                  <a:pt x="673" y="211"/>
                </a:lnTo>
                <a:lnTo>
                  <a:pt x="664" y="206"/>
                </a:lnTo>
                <a:lnTo>
                  <a:pt x="673" y="211"/>
                </a:lnTo>
                <a:lnTo>
                  <a:pt x="656" y="197"/>
                </a:lnTo>
                <a:lnTo>
                  <a:pt x="647" y="194"/>
                </a:lnTo>
                <a:lnTo>
                  <a:pt x="636" y="186"/>
                </a:lnTo>
                <a:lnTo>
                  <a:pt x="610" y="178"/>
                </a:lnTo>
                <a:lnTo>
                  <a:pt x="595" y="172"/>
                </a:lnTo>
                <a:lnTo>
                  <a:pt x="580" y="169"/>
                </a:lnTo>
                <a:lnTo>
                  <a:pt x="565" y="167"/>
                </a:lnTo>
                <a:lnTo>
                  <a:pt x="547" y="164"/>
                </a:lnTo>
                <a:lnTo>
                  <a:pt x="526" y="161"/>
                </a:lnTo>
                <a:lnTo>
                  <a:pt x="505" y="156"/>
                </a:lnTo>
                <a:lnTo>
                  <a:pt x="497" y="156"/>
                </a:lnTo>
                <a:lnTo>
                  <a:pt x="479" y="154"/>
                </a:lnTo>
                <a:lnTo>
                  <a:pt x="460" y="151"/>
                </a:lnTo>
                <a:lnTo>
                  <a:pt x="433" y="149"/>
                </a:lnTo>
                <a:lnTo>
                  <a:pt x="418" y="148"/>
                </a:lnTo>
                <a:lnTo>
                  <a:pt x="395" y="146"/>
                </a:lnTo>
                <a:lnTo>
                  <a:pt x="371" y="146"/>
                </a:lnTo>
                <a:lnTo>
                  <a:pt x="352" y="146"/>
                </a:lnTo>
                <a:lnTo>
                  <a:pt x="337" y="146"/>
                </a:lnTo>
                <a:lnTo>
                  <a:pt x="322" y="146"/>
                </a:lnTo>
                <a:lnTo>
                  <a:pt x="303" y="148"/>
                </a:lnTo>
                <a:lnTo>
                  <a:pt x="274" y="148"/>
                </a:lnTo>
                <a:lnTo>
                  <a:pt x="249" y="151"/>
                </a:lnTo>
                <a:lnTo>
                  <a:pt x="220" y="151"/>
                </a:lnTo>
                <a:lnTo>
                  <a:pt x="202" y="152"/>
                </a:lnTo>
                <a:lnTo>
                  <a:pt x="188" y="155"/>
                </a:lnTo>
                <a:lnTo>
                  <a:pt x="176" y="154"/>
                </a:lnTo>
                <a:lnTo>
                  <a:pt x="157" y="156"/>
                </a:lnTo>
                <a:lnTo>
                  <a:pt x="142" y="157"/>
                </a:lnTo>
                <a:lnTo>
                  <a:pt x="123" y="164"/>
                </a:lnTo>
                <a:lnTo>
                  <a:pt x="110" y="166"/>
                </a:lnTo>
                <a:lnTo>
                  <a:pt x="96" y="168"/>
                </a:lnTo>
                <a:lnTo>
                  <a:pt x="74" y="172"/>
                </a:lnTo>
                <a:lnTo>
                  <a:pt x="56" y="175"/>
                </a:lnTo>
                <a:lnTo>
                  <a:pt x="46" y="178"/>
                </a:lnTo>
                <a:lnTo>
                  <a:pt x="27" y="187"/>
                </a:lnTo>
                <a:lnTo>
                  <a:pt x="9" y="194"/>
                </a:lnTo>
                <a:lnTo>
                  <a:pt x="1" y="212"/>
                </a:lnTo>
                <a:lnTo>
                  <a:pt x="1" y="19"/>
                </a:lnTo>
              </a:path>
            </a:pathLst>
          </a:custGeom>
          <a:solidFill>
            <a:schemeClr val="accent2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6063" name="Line 31"/>
          <p:cNvSpPr>
            <a:spLocks noChangeShapeType="1"/>
          </p:cNvSpPr>
          <p:nvPr/>
        </p:nvSpPr>
        <p:spPr bwMode="auto">
          <a:xfrm>
            <a:off x="685800" y="1524000"/>
            <a:ext cx="76200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56065" name="Freeform 33"/>
          <p:cNvSpPr>
            <a:spLocks/>
          </p:cNvSpPr>
          <p:nvPr/>
        </p:nvSpPr>
        <p:spPr bwMode="auto">
          <a:xfrm>
            <a:off x="914400" y="1981200"/>
            <a:ext cx="6869113" cy="1762125"/>
          </a:xfrm>
          <a:custGeom>
            <a:avLst/>
            <a:gdLst>
              <a:gd name="T0" fmla="*/ 0 w 4327"/>
              <a:gd name="T1" fmla="*/ 144 h 1110"/>
              <a:gd name="T2" fmla="*/ 275 w 4327"/>
              <a:gd name="T3" fmla="*/ 86 h 1110"/>
              <a:gd name="T4" fmla="*/ 851 w 4327"/>
              <a:gd name="T5" fmla="*/ 662 h 1110"/>
              <a:gd name="T6" fmla="*/ 1763 w 4327"/>
              <a:gd name="T7" fmla="*/ 1046 h 1110"/>
              <a:gd name="T8" fmla="*/ 2579 w 4327"/>
              <a:gd name="T9" fmla="*/ 1046 h 1110"/>
              <a:gd name="T10" fmla="*/ 3322 w 4327"/>
              <a:gd name="T11" fmla="*/ 807 h 1110"/>
              <a:gd name="T12" fmla="*/ 4019 w 4327"/>
              <a:gd name="T13" fmla="*/ 230 h 1110"/>
              <a:gd name="T14" fmla="*/ 4327 w 4327"/>
              <a:gd name="T15" fmla="*/ 265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27" h="1110">
                <a:moveTo>
                  <a:pt x="0" y="144"/>
                </a:moveTo>
                <a:cubicBezTo>
                  <a:pt x="32" y="152"/>
                  <a:pt x="133" y="0"/>
                  <a:pt x="275" y="86"/>
                </a:cubicBezTo>
                <a:cubicBezTo>
                  <a:pt x="417" y="172"/>
                  <a:pt x="603" y="502"/>
                  <a:pt x="851" y="662"/>
                </a:cubicBezTo>
                <a:cubicBezTo>
                  <a:pt x="1099" y="822"/>
                  <a:pt x="1475" y="982"/>
                  <a:pt x="1763" y="1046"/>
                </a:cubicBezTo>
                <a:cubicBezTo>
                  <a:pt x="2051" y="1110"/>
                  <a:pt x="2319" y="1086"/>
                  <a:pt x="2579" y="1046"/>
                </a:cubicBezTo>
                <a:cubicBezTo>
                  <a:pt x="2839" y="1006"/>
                  <a:pt x="3082" y="943"/>
                  <a:pt x="3322" y="807"/>
                </a:cubicBezTo>
                <a:cubicBezTo>
                  <a:pt x="3562" y="671"/>
                  <a:pt x="3852" y="320"/>
                  <a:pt x="4019" y="230"/>
                </a:cubicBezTo>
                <a:cubicBezTo>
                  <a:pt x="4186" y="140"/>
                  <a:pt x="4263" y="265"/>
                  <a:pt x="4327" y="265"/>
                </a:cubicBez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56066" name="Line 34"/>
          <p:cNvSpPr>
            <a:spLocks noChangeShapeType="1"/>
          </p:cNvSpPr>
          <p:nvPr/>
        </p:nvSpPr>
        <p:spPr bwMode="auto">
          <a:xfrm>
            <a:off x="762000" y="4114800"/>
            <a:ext cx="76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56067" name="Line 35"/>
          <p:cNvSpPr>
            <a:spLocks noChangeShapeType="1"/>
          </p:cNvSpPr>
          <p:nvPr/>
        </p:nvSpPr>
        <p:spPr bwMode="auto">
          <a:xfrm>
            <a:off x="1143000" y="762000"/>
            <a:ext cx="0" cy="3352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56068" name="Line 36"/>
          <p:cNvSpPr>
            <a:spLocks noChangeShapeType="1"/>
          </p:cNvSpPr>
          <p:nvPr/>
        </p:nvSpPr>
        <p:spPr bwMode="auto">
          <a:xfrm>
            <a:off x="7620000" y="762000"/>
            <a:ext cx="0" cy="3352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556069" name="Group 37"/>
          <p:cNvGrpSpPr>
            <a:grpSpLocks/>
          </p:cNvGrpSpPr>
          <p:nvPr/>
        </p:nvGrpSpPr>
        <p:grpSpPr bwMode="auto">
          <a:xfrm>
            <a:off x="6477000" y="4419600"/>
            <a:ext cx="2574925" cy="2057400"/>
            <a:chOff x="144" y="1104"/>
            <a:chExt cx="1622" cy="1296"/>
          </a:xfrm>
        </p:grpSpPr>
        <p:sp>
          <p:nvSpPr>
            <p:cNvPr id="556070" name="Oval 38"/>
            <p:cNvSpPr>
              <a:spLocks noChangeArrowheads="1"/>
            </p:cNvSpPr>
            <p:nvPr/>
          </p:nvSpPr>
          <p:spPr bwMode="auto">
            <a:xfrm>
              <a:off x="288" y="1725"/>
              <a:ext cx="1152" cy="24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71" name="Line 39"/>
            <p:cNvSpPr>
              <a:spLocks noChangeShapeType="1"/>
            </p:cNvSpPr>
            <p:nvPr/>
          </p:nvSpPr>
          <p:spPr bwMode="auto">
            <a:xfrm>
              <a:off x="864" y="1392"/>
              <a:ext cx="0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72" name="Line 40"/>
            <p:cNvSpPr>
              <a:spLocks noChangeShapeType="1"/>
            </p:cNvSpPr>
            <p:nvPr/>
          </p:nvSpPr>
          <p:spPr bwMode="auto">
            <a:xfrm rot="-5400000">
              <a:off x="864" y="1124"/>
              <a:ext cx="0" cy="14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73" name="Text Box 41"/>
            <p:cNvSpPr txBox="1">
              <a:spLocks noChangeArrowheads="1"/>
            </p:cNvSpPr>
            <p:nvPr/>
          </p:nvSpPr>
          <p:spPr bwMode="auto">
            <a:xfrm>
              <a:off x="1579" y="1693"/>
              <a:ext cx="18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sz="2000" i="1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x</a:t>
              </a:r>
              <a:endParaRPr lang="en-US" sz="200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</a:endParaRPr>
            </a:p>
          </p:txBody>
        </p:sp>
        <p:sp>
          <p:nvSpPr>
            <p:cNvPr id="556074" name="Text Box 42"/>
            <p:cNvSpPr txBox="1">
              <a:spLocks noChangeArrowheads="1"/>
            </p:cNvSpPr>
            <p:nvPr/>
          </p:nvSpPr>
          <p:spPr bwMode="auto">
            <a:xfrm>
              <a:off x="720" y="1104"/>
              <a:ext cx="2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sz="2000" i="1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x</a:t>
              </a:r>
              <a:r>
                <a:rPr lang="ja-JP" altLang="en-US" sz="2000" i="1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</a:rPr>
                <a:t>’</a:t>
              </a:r>
              <a:endParaRPr lang="en-US" sz="200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</a:endParaRPr>
            </a:p>
          </p:txBody>
        </p:sp>
      </p:grpSp>
      <p:sp>
        <p:nvSpPr>
          <p:cNvPr id="556076" name="Oval 44"/>
          <p:cNvSpPr>
            <a:spLocks noChangeArrowheads="1"/>
          </p:cNvSpPr>
          <p:nvPr/>
        </p:nvSpPr>
        <p:spPr bwMode="auto">
          <a:xfrm rot="16200000">
            <a:off x="3589240" y="5289550"/>
            <a:ext cx="1828800" cy="3810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77" name="Line 45"/>
          <p:cNvSpPr>
            <a:spLocks noChangeShapeType="1"/>
          </p:cNvSpPr>
          <p:nvPr/>
        </p:nvSpPr>
        <p:spPr bwMode="auto">
          <a:xfrm>
            <a:off x="4495800" y="4267200"/>
            <a:ext cx="0" cy="2209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78" name="Line 46"/>
          <p:cNvSpPr>
            <a:spLocks noChangeShapeType="1"/>
          </p:cNvSpPr>
          <p:nvPr/>
        </p:nvSpPr>
        <p:spPr bwMode="auto">
          <a:xfrm rot="-5400000">
            <a:off x="4495800" y="4375150"/>
            <a:ext cx="0" cy="2286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79" name="Text Box 47"/>
          <p:cNvSpPr txBox="1">
            <a:spLocks noChangeArrowheads="1"/>
          </p:cNvSpPr>
          <p:nvPr/>
        </p:nvSpPr>
        <p:spPr bwMode="auto">
          <a:xfrm>
            <a:off x="5630863" y="5278438"/>
            <a:ext cx="296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i="1">
                <a:effectLst>
                  <a:outerShdw blurRad="38100" dist="38100" dir="2700000" algn="tl">
                    <a:srgbClr val="DDDDDD"/>
                  </a:outerShdw>
                </a:effectLst>
              </a:rPr>
              <a:t>x</a:t>
            </a:r>
            <a:endParaRPr lang="en-US" sz="2000">
              <a:effectLst>
                <a:outerShdw blurRad="38100" dist="38100" dir="2700000" algn="tl">
                  <a:srgbClr val="DDDDDD"/>
                </a:outerShdw>
              </a:effectLst>
              <a:latin typeface="Symbol" charset="0"/>
            </a:endParaRPr>
          </a:p>
        </p:txBody>
      </p:sp>
      <p:sp>
        <p:nvSpPr>
          <p:cNvPr id="556080" name="Text Box 48"/>
          <p:cNvSpPr txBox="1">
            <a:spLocks noChangeArrowheads="1"/>
          </p:cNvSpPr>
          <p:nvPr/>
        </p:nvSpPr>
        <p:spPr bwMode="auto">
          <a:xfrm>
            <a:off x="4572000" y="4267200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i="1">
                <a:effectLst>
                  <a:outerShdw blurRad="38100" dist="38100" dir="2700000" algn="tl">
                    <a:srgbClr val="DDDDDD"/>
                  </a:outerShdw>
                </a:effectLst>
              </a:rPr>
              <a:t>x</a:t>
            </a:r>
            <a:r>
              <a:rPr lang="ja-JP" altLang="en-US" sz="2000" i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</a:rPr>
              <a:t>’</a:t>
            </a:r>
            <a:endParaRPr lang="en-US" sz="2000">
              <a:effectLst>
                <a:outerShdw blurRad="38100" dist="38100" dir="2700000" algn="tl">
                  <a:srgbClr val="DDDDDD"/>
                </a:outerShdw>
              </a:effectLst>
              <a:latin typeface="Symbol" charset="0"/>
            </a:endParaRPr>
          </a:p>
        </p:txBody>
      </p:sp>
      <p:sp>
        <p:nvSpPr>
          <p:cNvPr id="556081" name="Oval 49"/>
          <p:cNvSpPr>
            <a:spLocks noChangeArrowheads="1"/>
          </p:cNvSpPr>
          <p:nvPr/>
        </p:nvSpPr>
        <p:spPr bwMode="auto">
          <a:xfrm rot="-6916338">
            <a:off x="1866900" y="4152900"/>
            <a:ext cx="1828800" cy="3810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82" name="Oval 50"/>
          <p:cNvSpPr>
            <a:spLocks noChangeArrowheads="1"/>
          </p:cNvSpPr>
          <p:nvPr/>
        </p:nvSpPr>
        <p:spPr bwMode="auto">
          <a:xfrm rot="-3790196">
            <a:off x="5600700" y="4152900"/>
            <a:ext cx="1828800" cy="3810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6083" name="Text Box 51"/>
          <p:cNvSpPr txBox="1">
            <a:spLocks noChangeArrowheads="1"/>
          </p:cNvSpPr>
          <p:nvPr/>
        </p:nvSpPr>
        <p:spPr bwMode="auto">
          <a:xfrm>
            <a:off x="2168103" y="2157119"/>
            <a:ext cx="480920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dirty="0"/>
              <a:t>As we move around the ring the ellipse changes orientation BUT the area remains the </a:t>
            </a:r>
            <a:r>
              <a:rPr lang="en-GB" dirty="0" smtClean="0"/>
              <a:t>same</a:t>
            </a:r>
          </a:p>
        </p:txBody>
      </p:sp>
    </p:spTree>
    <p:extLst>
      <p:ext uri="{BB962C8B-B14F-4D97-AF65-F5344CB8AC3E}">
        <p14:creationId xmlns:p14="http://schemas.microsoft.com/office/powerpoint/2010/main" val="1078826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Emittance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3716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Linear</a:t>
            </a:r>
            <a:r>
              <a:rPr lang="en-US" sz="2000" dirty="0"/>
              <a:t> motion </a:t>
            </a:r>
            <a:r>
              <a:rPr lang="en-US" sz="2000" dirty="0" smtClean="0"/>
              <a:t>→ </a:t>
            </a:r>
            <a:r>
              <a:rPr lang="en-US" sz="2000" dirty="0"/>
              <a:t>beam ellipse in 2-d-space</a:t>
            </a:r>
          </a:p>
          <a:p>
            <a:endParaRPr lang="en-US" sz="2000" dirty="0" smtClean="0"/>
          </a:p>
          <a:p>
            <a:r>
              <a:rPr lang="en-US" sz="2000" dirty="0" smtClean="0"/>
              <a:t>Ellipse area in (</a:t>
            </a:r>
            <a:r>
              <a:rPr lang="en-US" sz="2000" dirty="0" err="1" smtClean="0"/>
              <a:t>x,x</a:t>
            </a:r>
            <a:r>
              <a:rPr lang="en-US" sz="2000" dirty="0" smtClean="0"/>
              <a:t>’) plane: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066800"/>
            <a:ext cx="3178407" cy="23622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1047430"/>
              </p:ext>
            </p:extLst>
          </p:nvPr>
        </p:nvGraphicFramePr>
        <p:xfrm>
          <a:off x="2971800" y="2743200"/>
          <a:ext cx="12858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0" name="Equation" r:id="rId5" imgW="533400" imgH="165100" progId="Equation.3">
                  <p:embed/>
                </p:oleObj>
              </mc:Choice>
              <mc:Fallback>
                <p:oleObj name="Equation" r:id="rId5" imgW="533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71800" y="2743200"/>
                        <a:ext cx="1285875" cy="46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3505200"/>
            <a:ext cx="82296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Define </a:t>
            </a:r>
            <a:r>
              <a:rPr lang="en-US" sz="2000" dirty="0"/>
              <a:t>emittance by a contour confining some </a:t>
            </a:r>
            <a:r>
              <a:rPr lang="en-US" sz="2000" dirty="0" smtClean="0"/>
              <a:t>fraction of </a:t>
            </a:r>
            <a:r>
              <a:rPr lang="en-US" sz="2000" dirty="0"/>
              <a:t>particles depending on distribution </a:t>
            </a:r>
            <a:r>
              <a:rPr lang="en-US" sz="2000" dirty="0" smtClean="0"/>
              <a:t>(typically Gaussian)</a:t>
            </a:r>
          </a:p>
          <a:p>
            <a:endParaRPr lang="en-US" sz="2000" dirty="0"/>
          </a:p>
          <a:p>
            <a:r>
              <a:rPr lang="en-US" sz="2000" dirty="0" smtClean="0"/>
              <a:t>Units: </a:t>
            </a:r>
            <a:r>
              <a:rPr lang="en-US" sz="2000" dirty="0" err="1" smtClean="0"/>
              <a:t>mm.mrad</a:t>
            </a:r>
            <a:r>
              <a:rPr lang="en-US" sz="2000" dirty="0" smtClean="0"/>
              <a:t> (but you will see microns)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64227" y="5726269"/>
            <a:ext cx="6949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FF0000"/>
                </a:solidFill>
              </a:rPr>
              <a:t>Imagine sitting at one location and plotting </a:t>
            </a:r>
            <a:r>
              <a:rPr lang="en-US" i="1" dirty="0" err="1" smtClean="0">
                <a:solidFill>
                  <a:srgbClr val="FF0000"/>
                </a:solidFill>
              </a:rPr>
              <a:t>x,x</a:t>
            </a:r>
            <a:r>
              <a:rPr lang="en-US" i="1" dirty="0" smtClean="0">
                <a:solidFill>
                  <a:srgbClr val="FF0000"/>
                </a:solidFill>
              </a:rPr>
              <a:t>’ of all particles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FF0000"/>
                </a:solidFill>
              </a:rPr>
              <a:t>Or tracking one particle over many turns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0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15812-6DC6-40AF-AFB7-F69F5823408A}" type="slidenum">
              <a:rPr lang="en-GB"/>
              <a:pPr/>
              <a:t>37</a:t>
            </a:fld>
            <a:endParaRPr lang="en-GB"/>
          </a:p>
        </p:txBody>
      </p:sp>
      <p:sp>
        <p:nvSpPr>
          <p:cNvPr id="571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Emittance</a:t>
            </a:r>
            <a:endParaRPr lang="en-GB" dirty="0"/>
          </a:p>
        </p:txBody>
      </p:sp>
      <p:sp>
        <p:nvSpPr>
          <p:cNvPr id="571397" name="Text Box 5"/>
          <p:cNvSpPr txBox="1">
            <a:spLocks noChangeAspect="1" noChangeArrowheads="1"/>
          </p:cNvSpPr>
          <p:nvPr/>
        </p:nvSpPr>
        <p:spPr bwMode="auto">
          <a:xfrm>
            <a:off x="1484313" y="609600"/>
            <a:ext cx="354012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1600"/>
              <a:t>x’</a:t>
            </a:r>
          </a:p>
        </p:txBody>
      </p:sp>
      <p:sp>
        <p:nvSpPr>
          <p:cNvPr id="571398" name="Text Box 6"/>
          <p:cNvSpPr txBox="1">
            <a:spLocks noChangeAspect="1" noChangeArrowheads="1"/>
          </p:cNvSpPr>
          <p:nvPr/>
        </p:nvSpPr>
        <p:spPr bwMode="auto">
          <a:xfrm>
            <a:off x="2590800" y="586740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1600"/>
              <a:t>x</a:t>
            </a:r>
          </a:p>
        </p:txBody>
      </p:sp>
      <p:sp>
        <p:nvSpPr>
          <p:cNvPr id="571399" name="Oval 7"/>
          <p:cNvSpPr>
            <a:spLocks noChangeAspect="1" noChangeArrowheads="1"/>
          </p:cNvSpPr>
          <p:nvPr/>
        </p:nvSpPr>
        <p:spPr bwMode="auto">
          <a:xfrm rot="-5386329">
            <a:off x="-233362" y="1728787"/>
            <a:ext cx="3289300" cy="1654175"/>
          </a:xfrm>
          <a:prstGeom prst="ellipse">
            <a:avLst/>
          </a:prstGeom>
          <a:gradFill rotWithShape="0">
            <a:gsLst>
              <a:gs pos="0">
                <a:srgbClr val="0000CC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pPr eaLnBrk="0" hangingPunct="0">
              <a:spcBef>
                <a:spcPct val="0"/>
              </a:spcBef>
            </a:pPr>
            <a:endParaRPr lang="en-GB" sz="1600"/>
          </a:p>
        </p:txBody>
      </p:sp>
      <p:sp>
        <p:nvSpPr>
          <p:cNvPr id="571400" name="Line 8"/>
          <p:cNvSpPr>
            <a:spLocks noChangeAspect="1" noChangeShapeType="1"/>
          </p:cNvSpPr>
          <p:nvPr/>
        </p:nvSpPr>
        <p:spPr bwMode="auto">
          <a:xfrm flipV="1">
            <a:off x="1409700" y="790575"/>
            <a:ext cx="0" cy="5360988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71401" name="Line 9"/>
          <p:cNvSpPr>
            <a:spLocks noChangeAspect="1" noChangeShapeType="1"/>
          </p:cNvSpPr>
          <p:nvPr/>
        </p:nvSpPr>
        <p:spPr bwMode="auto">
          <a:xfrm>
            <a:off x="282575" y="2543175"/>
            <a:ext cx="233045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71406" name="Line 14"/>
          <p:cNvSpPr>
            <a:spLocks noChangeShapeType="1"/>
          </p:cNvSpPr>
          <p:nvPr/>
        </p:nvSpPr>
        <p:spPr bwMode="auto">
          <a:xfrm>
            <a:off x="576263" y="1546225"/>
            <a:ext cx="14287" cy="47767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71407" name="Line 15"/>
          <p:cNvSpPr>
            <a:spLocks noChangeShapeType="1"/>
          </p:cNvSpPr>
          <p:nvPr/>
        </p:nvSpPr>
        <p:spPr bwMode="auto">
          <a:xfrm>
            <a:off x="2260600" y="1633538"/>
            <a:ext cx="0" cy="46910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71408" name="Line 16"/>
          <p:cNvSpPr>
            <a:spLocks noChangeAspect="1" noChangeShapeType="1"/>
          </p:cNvSpPr>
          <p:nvPr/>
        </p:nvSpPr>
        <p:spPr bwMode="auto">
          <a:xfrm>
            <a:off x="228600" y="6007100"/>
            <a:ext cx="2332038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71409" name="Freeform 17"/>
          <p:cNvSpPr>
            <a:spLocks/>
          </p:cNvSpPr>
          <p:nvPr/>
        </p:nvSpPr>
        <p:spPr bwMode="auto">
          <a:xfrm>
            <a:off x="584200" y="4386263"/>
            <a:ext cx="1674813" cy="1611312"/>
          </a:xfrm>
          <a:custGeom>
            <a:avLst/>
            <a:gdLst/>
            <a:ahLst/>
            <a:cxnLst>
              <a:cxn ang="0">
                <a:pos x="0" y="860"/>
              </a:cxn>
              <a:cxn ang="0">
                <a:pos x="152" y="721"/>
              </a:cxn>
              <a:cxn ang="0">
                <a:pos x="357" y="0"/>
              </a:cxn>
              <a:cxn ang="0">
                <a:pos x="569" y="721"/>
              </a:cxn>
              <a:cxn ang="0">
                <a:pos x="722" y="860"/>
              </a:cxn>
            </a:cxnLst>
            <a:rect l="0" t="0" r="r" b="b"/>
            <a:pathLst>
              <a:path w="722" h="864">
                <a:moveTo>
                  <a:pt x="0" y="860"/>
                </a:moveTo>
                <a:cubicBezTo>
                  <a:pt x="46" y="862"/>
                  <a:pt x="92" y="864"/>
                  <a:pt x="152" y="721"/>
                </a:cubicBezTo>
                <a:cubicBezTo>
                  <a:pt x="212" y="578"/>
                  <a:pt x="288" y="0"/>
                  <a:pt x="357" y="0"/>
                </a:cubicBezTo>
                <a:cubicBezTo>
                  <a:pt x="426" y="0"/>
                  <a:pt x="508" y="578"/>
                  <a:pt x="569" y="721"/>
                </a:cubicBezTo>
                <a:cubicBezTo>
                  <a:pt x="630" y="864"/>
                  <a:pt x="676" y="862"/>
                  <a:pt x="722" y="86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71412" name="Line 20"/>
          <p:cNvSpPr>
            <a:spLocks noChangeShapeType="1"/>
          </p:cNvSpPr>
          <p:nvPr/>
        </p:nvSpPr>
        <p:spPr bwMode="auto">
          <a:xfrm>
            <a:off x="1752600" y="1143000"/>
            <a:ext cx="0" cy="52578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71413" name="Line 21"/>
          <p:cNvSpPr>
            <a:spLocks noChangeShapeType="1"/>
          </p:cNvSpPr>
          <p:nvPr/>
        </p:nvSpPr>
        <p:spPr bwMode="auto">
          <a:xfrm>
            <a:off x="1066800" y="1371600"/>
            <a:ext cx="0" cy="49530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71414" name="Text Box 22"/>
          <p:cNvSpPr txBox="1">
            <a:spLocks noChangeArrowheads="1"/>
          </p:cNvSpPr>
          <p:nvPr/>
        </p:nvSpPr>
        <p:spPr bwMode="auto">
          <a:xfrm>
            <a:off x="1428728" y="5214950"/>
            <a:ext cx="6096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dirty="0">
                <a:sym typeface="Symbol" pitchFamily="18" charset="2"/>
              </a:rPr>
              <a:t></a:t>
            </a:r>
            <a:endParaRPr lang="en-GB" dirty="0"/>
          </a:p>
        </p:txBody>
      </p:sp>
      <p:sp>
        <p:nvSpPr>
          <p:cNvPr id="571415" name="Oval 23"/>
          <p:cNvSpPr>
            <a:spLocks noChangeArrowheads="1"/>
          </p:cNvSpPr>
          <p:nvPr/>
        </p:nvSpPr>
        <p:spPr bwMode="auto">
          <a:xfrm>
            <a:off x="1066800" y="1600200"/>
            <a:ext cx="685800" cy="1905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571416" name="AutoShape 24"/>
          <p:cNvSpPr>
            <a:spLocks noChangeArrowheads="1"/>
          </p:cNvSpPr>
          <p:nvPr/>
        </p:nvSpPr>
        <p:spPr bwMode="auto">
          <a:xfrm>
            <a:off x="1447800" y="5638800"/>
            <a:ext cx="304800" cy="76200"/>
          </a:xfrm>
          <a:prstGeom prst="leftRightArrow">
            <a:avLst>
              <a:gd name="adj1" fmla="val 50000"/>
              <a:gd name="adj2" fmla="val 8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71417" name="Text Box 25"/>
          <p:cNvSpPr txBox="1">
            <a:spLocks noChangeAspect="1" noChangeArrowheads="1"/>
          </p:cNvSpPr>
          <p:nvPr/>
        </p:nvSpPr>
        <p:spPr bwMode="auto">
          <a:xfrm>
            <a:off x="2462213" y="2605088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1600"/>
              <a:t>x</a:t>
            </a: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2941899" y="1249599"/>
            <a:ext cx="435771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Area of </a:t>
            </a:r>
            <a:r>
              <a:rPr lang="en-GB" sz="2400" dirty="0" smtClean="0">
                <a:solidFill>
                  <a:srgbClr val="FF0000"/>
                </a:solidFill>
              </a:rPr>
              <a:t>phase space ellipse  </a:t>
            </a:r>
            <a:r>
              <a:rPr lang="en-GB" sz="2400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GB" sz="2400" dirty="0">
                <a:solidFill>
                  <a:srgbClr val="FF0000"/>
                </a:solidFill>
                <a:sym typeface="Symbol" pitchFamily="18" charset="2"/>
              </a:rPr>
              <a:t>=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>
                <a:solidFill>
                  <a:srgbClr val="FF0000"/>
                </a:solidFill>
                <a:sym typeface="Symbol" pitchFamily="18" charset="2"/>
              </a:rPr>
              <a:t></a:t>
            </a:r>
          </a:p>
        </p:txBody>
      </p:sp>
      <p:graphicFrame>
        <p:nvGraphicFramePr>
          <p:cNvPr id="10383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556478"/>
              </p:ext>
            </p:extLst>
          </p:nvPr>
        </p:nvGraphicFramePr>
        <p:xfrm>
          <a:off x="4240213" y="2095500"/>
          <a:ext cx="2155825" cy="211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4" name="Equation" r:id="rId3" imgW="736600" imgH="723900" progId="Equation.3">
                  <p:embed/>
                </p:oleObj>
              </mc:Choice>
              <mc:Fallback>
                <p:oleObj name="Equation" r:id="rId3" imgW="736600" imgH="723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0213" y="2095500"/>
                        <a:ext cx="2155825" cy="21193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815" y="5024349"/>
            <a:ext cx="5396636" cy="1030402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1810869" y="1587364"/>
            <a:ext cx="1175887" cy="7054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650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Normalized emittance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8043" y="1003027"/>
            <a:ext cx="8384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Geometric emittance {</a:t>
            </a:r>
            <a:r>
              <a:rPr lang="en-US" sz="2400" dirty="0" err="1" smtClean="0"/>
              <a:t>x,x</a:t>
            </a:r>
            <a:r>
              <a:rPr lang="en-US" sz="2400" dirty="0" smtClean="0"/>
              <a:t>’} shrinks </a:t>
            </a:r>
            <a:r>
              <a:rPr lang="en-US" sz="2400" dirty="0"/>
              <a:t>naturally as we go up in energy </a:t>
            </a:r>
          </a:p>
          <a:p>
            <a:endParaRPr lang="en-US" dirty="0"/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628821"/>
              </p:ext>
            </p:extLst>
          </p:nvPr>
        </p:nvGraphicFramePr>
        <p:xfrm>
          <a:off x="3510040" y="2760579"/>
          <a:ext cx="1691317" cy="683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" name="Equation" r:id="rId3" imgW="533400" imgH="215900" progId="Equation.3">
                  <p:embed/>
                </p:oleObj>
              </mc:Choice>
              <mc:Fallback>
                <p:oleObj name="Equation" r:id="rId3" imgW="533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0040" y="2760579"/>
                        <a:ext cx="1691317" cy="68396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000000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1828" y="3532281"/>
            <a:ext cx="8213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Important – it’s energy independent and can be used across the accelerator complex and will show up later in a useful formulation of luminosity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503753"/>
              </p:ext>
            </p:extLst>
          </p:nvPr>
        </p:nvGraphicFramePr>
        <p:xfrm>
          <a:off x="230454" y="5136658"/>
          <a:ext cx="3987292" cy="1112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80158"/>
                <a:gridCol w="160713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Normalized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emittance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2.5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b="1" baseline="0" dirty="0" err="1" smtClean="0">
                          <a:solidFill>
                            <a:srgbClr val="FF0000"/>
                          </a:solidFill>
                        </a:rPr>
                        <a:t>mm.mrad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Emittance 450 </a:t>
                      </a:r>
                      <a:r>
                        <a:rPr lang="en-US" dirty="0" err="1" smtClean="0"/>
                        <a:t>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 </a:t>
                      </a:r>
                      <a:r>
                        <a:rPr lang="en-US" dirty="0" err="1" smtClean="0"/>
                        <a:t>nm.rad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Emittance 7000 </a:t>
                      </a:r>
                      <a:r>
                        <a:rPr lang="en-US" dirty="0" err="1" smtClean="0"/>
                        <a:t>GeV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0.34 </a:t>
                      </a:r>
                      <a:r>
                        <a:rPr lang="en-US" dirty="0" err="1" smtClean="0"/>
                        <a:t>nm.rad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963057"/>
              </p:ext>
            </p:extLst>
          </p:nvPr>
        </p:nvGraphicFramePr>
        <p:xfrm>
          <a:off x="4579625" y="4446693"/>
          <a:ext cx="4290604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9965"/>
                <a:gridCol w="1710438"/>
                <a:gridCol w="143020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Beta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[m]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Sigma</a:t>
                      </a:r>
                      <a:r>
                        <a:rPr lang="en-US" baseline="0" dirty="0" smtClean="0"/>
                        <a:t> 450 </a:t>
                      </a:r>
                      <a:r>
                        <a:rPr lang="en-US" baseline="0" dirty="0" err="1" smtClean="0"/>
                        <a:t>GeV</a:t>
                      </a:r>
                      <a:endParaRPr lang="en-US" baseline="0" dirty="0" smtClean="0"/>
                    </a:p>
                    <a:p>
                      <a:pPr algn="ctr"/>
                      <a:r>
                        <a:rPr lang="en-US" baseline="0" dirty="0" smtClean="0"/>
                        <a:t>[micron]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Sigma 7 </a:t>
                      </a:r>
                      <a:r>
                        <a:rPr lang="en-US" dirty="0" err="1" smtClean="0"/>
                        <a:t>TeV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[micron]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1158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2386376"/>
              </p:ext>
            </p:extLst>
          </p:nvPr>
        </p:nvGraphicFramePr>
        <p:xfrm>
          <a:off x="4810968" y="1566226"/>
          <a:ext cx="2976562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" name="Equation" r:id="rId5" imgW="1663700" imgH="431800" progId="Equation.3">
                  <p:embed/>
                </p:oleObj>
              </mc:Choice>
              <mc:Fallback>
                <p:oleObj name="Equation" r:id="rId5" imgW="1663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10968" y="1566226"/>
                        <a:ext cx="2976562" cy="773113"/>
                      </a:xfrm>
                      <a:prstGeom prst="rect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Screen Shot 2013-09-08 at 3.40.0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56" y="1582839"/>
            <a:ext cx="1997983" cy="9771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89334" y="2963503"/>
            <a:ext cx="265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NB: relativistic β and </a:t>
            </a:r>
            <a:r>
              <a:rPr lang="en-US" b="1" dirty="0" err="1" smtClean="0"/>
              <a:t>ϒ</a:t>
            </a:r>
            <a:r>
              <a:rPr lang="en-US" b="1" dirty="0" smtClean="0"/>
              <a:t>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1231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beam envelope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 descr="1sigma-envelop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073" y="2213368"/>
            <a:ext cx="6739045" cy="4076073"/>
          </a:xfrm>
          <a:prstGeom prst="rect">
            <a:avLst/>
          </a:prstGeom>
        </p:spPr>
      </p:pic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584289"/>
              </p:ext>
            </p:extLst>
          </p:nvPr>
        </p:nvGraphicFramePr>
        <p:xfrm>
          <a:off x="748574" y="1185407"/>
          <a:ext cx="3049588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69" name="Equation" r:id="rId4" imgW="1041400" imgH="292100" progId="Equation.3">
                  <p:embed/>
                </p:oleObj>
              </mc:Choice>
              <mc:Fallback>
                <p:oleObj name="Equation" r:id="rId4" imgW="10414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574" y="1185407"/>
                        <a:ext cx="3049588" cy="8556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503652" y="1269891"/>
            <a:ext cx="4362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sigma envelope – 68.3% of particles assuming a Gaussian distribution</a:t>
            </a:r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2591083" y="3815000"/>
            <a:ext cx="1118013" cy="433412"/>
            <a:chOff x="2591083" y="3815000"/>
            <a:chExt cx="1118013" cy="43341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591083" y="3815000"/>
              <a:ext cx="201051" cy="161617"/>
            </a:xfrm>
            <a:prstGeom prst="line">
              <a:avLst/>
            </a:prstGeom>
            <a:ln w="38100">
              <a:solidFill>
                <a:srgbClr val="008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020164" y="4077918"/>
              <a:ext cx="229644" cy="34794"/>
            </a:xfrm>
            <a:prstGeom prst="line">
              <a:avLst/>
            </a:prstGeom>
            <a:ln w="38100">
              <a:solidFill>
                <a:srgbClr val="008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794286" y="3977807"/>
              <a:ext cx="222399" cy="100111"/>
            </a:xfrm>
            <a:prstGeom prst="line">
              <a:avLst/>
            </a:prstGeom>
            <a:ln w="38100">
              <a:solidFill>
                <a:srgbClr val="008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3482933" y="4074439"/>
              <a:ext cx="226163" cy="173973"/>
            </a:xfrm>
            <a:prstGeom prst="line">
              <a:avLst/>
            </a:prstGeom>
            <a:ln w="38100">
              <a:solidFill>
                <a:srgbClr val="008000"/>
              </a:solidFill>
              <a:prstDash val="sysDot"/>
              <a:headEnd type="stealth" w="med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249808" y="4112712"/>
              <a:ext cx="236603" cy="135699"/>
            </a:xfrm>
            <a:prstGeom prst="line">
              <a:avLst/>
            </a:prstGeom>
            <a:ln w="38100">
              <a:solidFill>
                <a:srgbClr val="008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771743"/>
              </p:ext>
            </p:extLst>
          </p:nvPr>
        </p:nvGraphicFramePr>
        <p:xfrm>
          <a:off x="137458" y="6225931"/>
          <a:ext cx="39243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70" name="Equation" r:id="rId6" imgW="1854000" imgH="266400" progId="Equation.3">
                  <p:embed/>
                </p:oleObj>
              </mc:Choice>
              <mc:Fallback>
                <p:oleObj name="Equation" r:id="rId6" imgW="18540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458" y="6225931"/>
                        <a:ext cx="3924300" cy="565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>
            <a:stCxn id="14" idx="2"/>
          </p:cNvCxnSpPr>
          <p:nvPr/>
        </p:nvCxnSpPr>
        <p:spPr>
          <a:xfrm>
            <a:off x="2273368" y="2041069"/>
            <a:ext cx="298045" cy="164371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124552" y="4131656"/>
            <a:ext cx="901562" cy="2061908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34457" y="2461746"/>
            <a:ext cx="264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</a:t>
            </a:r>
            <a:r>
              <a:rPr lang="en-US" dirty="0" err="1" smtClean="0"/>
              <a:t>TeV</a:t>
            </a:r>
            <a:endParaRPr lang="en-US" dirty="0" smtClean="0"/>
          </a:p>
          <a:p>
            <a:r>
              <a:rPr lang="en-US" dirty="0" err="1" smtClean="0"/>
              <a:t>ε</a:t>
            </a:r>
            <a:r>
              <a:rPr lang="en-US" baseline="-25000" dirty="0" err="1" smtClean="0"/>
              <a:t>n</a:t>
            </a:r>
            <a:r>
              <a:rPr lang="en-US" dirty="0" smtClean="0"/>
              <a:t>=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dirty="0" smtClean="0">
                <a:solidFill>
                  <a:srgbClr val="558ED5"/>
                </a:solidFill>
              </a:rPr>
              <a:t>.5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chemeClr val="accent2"/>
                </a:solidFill>
              </a:rPr>
              <a:t>3.75</a:t>
            </a:r>
            <a:r>
              <a:rPr lang="en-US" dirty="0" smtClean="0"/>
              <a:t> microns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1285711" y="3888615"/>
            <a:ext cx="564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83937" y="5879970"/>
            <a:ext cx="705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IP5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900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4261642"/>
            <a:ext cx="9144000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/>
          <p:cNvCxnSpPr/>
          <p:nvPr/>
        </p:nvCxnSpPr>
        <p:spPr>
          <a:xfrm>
            <a:off x="16002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2766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2578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286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2008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7526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2009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814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2010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4102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2011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2" name="Title 51"/>
          <p:cNvSpPr txBox="1">
            <a:spLocks/>
          </p:cNvSpPr>
          <p:nvPr/>
        </p:nvSpPr>
        <p:spPr>
          <a:xfrm>
            <a:off x="4876800" y="6118696"/>
            <a:ext cx="3810000" cy="7647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LHC Timeline</a:t>
            </a:r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762000" y="1676400"/>
            <a:ext cx="2246232" cy="2571750"/>
            <a:chOff x="762000" y="1676400"/>
            <a:chExt cx="2246232" cy="2571750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838200" y="2819400"/>
              <a:ext cx="0" cy="142875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219200" y="2696523"/>
              <a:ext cx="1524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September 10, 2008</a:t>
              </a:r>
            </a:p>
            <a:p>
              <a:r>
                <a:rPr lang="en-US" sz="1100" dirty="0" smtClean="0"/>
                <a:t>First beams around </a:t>
              </a:r>
              <a:endParaRPr lang="en-US" sz="1100" dirty="0"/>
            </a:p>
          </p:txBody>
        </p:sp>
        <p:pic>
          <p:nvPicPr>
            <p:cNvPr id="67" name="Picture 7" descr="attach_reader?attach_id=1025394&amp;height=150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676400"/>
              <a:ext cx="2246232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152400" y="4572000"/>
            <a:ext cx="2438400" cy="2132350"/>
            <a:chOff x="152400" y="4572000"/>
            <a:chExt cx="2438400" cy="2132350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990600" y="4572000"/>
              <a:ext cx="0" cy="457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1219200" y="5257800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September 19, 2008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Disaster </a:t>
              </a:r>
              <a:br>
                <a:rPr lang="en-US" sz="1200" dirty="0" smtClean="0">
                  <a:solidFill>
                    <a:srgbClr val="FF0000"/>
                  </a:solidFill>
                </a:rPr>
              </a:br>
              <a:r>
                <a:rPr lang="en-GB" sz="1200" dirty="0" smtClean="0"/>
                <a:t>Accidental </a:t>
              </a:r>
              <a:r>
                <a:rPr lang="en-GB" sz="1200" dirty="0"/>
                <a:t>release of 600 </a:t>
              </a:r>
              <a:r>
                <a:rPr lang="en-GB" sz="1200" dirty="0" smtClean="0"/>
                <a:t>MJ </a:t>
              </a:r>
              <a:r>
                <a:rPr lang="en-GB" sz="1200" dirty="0"/>
                <a:t>stored in </a:t>
              </a:r>
              <a:r>
                <a:rPr lang="en-GB" sz="1200" dirty="0" smtClean="0"/>
                <a:t>one sector of </a:t>
              </a:r>
              <a:r>
                <a:rPr lang="en-GB" sz="1200" dirty="0"/>
                <a:t>LHC dipole </a:t>
              </a:r>
              <a:r>
                <a:rPr lang="en-GB" sz="1200" dirty="0" smtClean="0"/>
                <a:t>magnets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pic>
          <p:nvPicPr>
            <p:cNvPr id="7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105400"/>
              <a:ext cx="1070713" cy="143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0" name="Group 79"/>
          <p:cNvGrpSpPr/>
          <p:nvPr/>
        </p:nvGrpSpPr>
        <p:grpSpPr>
          <a:xfrm>
            <a:off x="381000" y="34970"/>
            <a:ext cx="3168650" cy="4231046"/>
            <a:chOff x="381000" y="34970"/>
            <a:chExt cx="3168650" cy="4231046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381000" y="685800"/>
              <a:ext cx="0" cy="3580216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609600" y="34970"/>
              <a:ext cx="2940050" cy="1219200"/>
              <a:chOff x="609600" y="34970"/>
              <a:chExt cx="2940050" cy="1219200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609600" y="304800"/>
                <a:ext cx="1351894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/>
                  <a:t>August 2008</a:t>
                </a:r>
              </a:p>
              <a:p>
                <a:r>
                  <a:rPr lang="en-US" sz="1000" dirty="0" smtClean="0"/>
                  <a:t>First injection test</a:t>
                </a:r>
                <a:endParaRPr lang="en-US" sz="1000" dirty="0"/>
              </a:p>
            </p:txBody>
          </p:sp>
          <p:pic>
            <p:nvPicPr>
              <p:cNvPr id="74" name="Picture 73" descr="Screen shot 2009-11-25 at 9.20.42 PM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752600" y="34970"/>
                <a:ext cx="1797050" cy="1219200"/>
              </a:xfrm>
              <a:prstGeom prst="rect">
                <a:avLst/>
              </a:prstGeom>
            </p:spPr>
          </p:pic>
        </p:grpSp>
      </p:grpSp>
      <p:grpSp>
        <p:nvGrpSpPr>
          <p:cNvPr id="22" name="Group 21"/>
          <p:cNvGrpSpPr/>
          <p:nvPr/>
        </p:nvGrpSpPr>
        <p:grpSpPr>
          <a:xfrm>
            <a:off x="5562600" y="685800"/>
            <a:ext cx="1699598" cy="3562350"/>
            <a:chOff x="7444402" y="685800"/>
            <a:chExt cx="1699598" cy="356235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8458200" y="2819400"/>
              <a:ext cx="0" cy="142875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8077200" y="1981200"/>
              <a:ext cx="990600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August, 2011</a:t>
              </a:r>
            </a:p>
            <a:p>
              <a:r>
                <a:rPr lang="en-US" sz="1000" dirty="0" smtClean="0"/>
                <a:t>2.3e33, 2.6 fb</a:t>
              </a:r>
              <a:r>
                <a:rPr lang="en-US" sz="1000" baseline="30000" dirty="0" smtClean="0"/>
                <a:t>-1</a:t>
              </a:r>
            </a:p>
            <a:p>
              <a:r>
                <a:rPr lang="en-US" sz="1000" dirty="0" smtClean="0"/>
                <a:t>1380 bunches</a:t>
              </a:r>
              <a:endParaRPr lang="en-US" sz="10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4402" y="685800"/>
              <a:ext cx="1699598" cy="13081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114800" y="1981200"/>
            <a:ext cx="1151599" cy="2290375"/>
            <a:chOff x="5638800" y="1981200"/>
            <a:chExt cx="1151599" cy="2290375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6477000" y="3352800"/>
              <a:ext cx="0" cy="9187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5638800" y="2971800"/>
              <a:ext cx="11430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October 14 2010</a:t>
              </a:r>
            </a:p>
            <a:p>
              <a:r>
                <a:rPr lang="en-US" sz="1000" dirty="0" smtClean="0"/>
                <a:t>1e32</a:t>
              </a:r>
            </a:p>
            <a:p>
              <a:r>
                <a:rPr lang="en-US" sz="1000" dirty="0" smtClean="0"/>
                <a:t>248 bunches</a:t>
              </a:r>
            </a:p>
            <a:p>
              <a:endParaRPr lang="en-US" sz="1000" dirty="0"/>
            </a:p>
          </p:txBody>
        </p:sp>
        <p:pic>
          <p:nvPicPr>
            <p:cNvPr id="10" name="Picture 9" descr="Screen shot 2011-09-01 at 8.24.05 AM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1981200"/>
              <a:ext cx="999199" cy="99297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029200" y="4572000"/>
            <a:ext cx="1654629" cy="1562100"/>
            <a:chOff x="6858000" y="4572000"/>
            <a:chExt cx="1654629" cy="1562100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6858000" y="4572000"/>
              <a:ext cx="0" cy="457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6934200" y="4648200"/>
              <a:ext cx="1295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November 2010</a:t>
              </a:r>
            </a:p>
            <a:p>
              <a:r>
                <a:rPr lang="en-US" sz="1100" dirty="0" smtClean="0"/>
                <a:t>Ions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34200" y="5029200"/>
              <a:ext cx="1578429" cy="110490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590800" y="4572000"/>
            <a:ext cx="1544074" cy="2120900"/>
            <a:chOff x="3657600" y="4572000"/>
            <a:chExt cx="1544074" cy="2120900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5172727" y="4572000"/>
              <a:ext cx="0" cy="7143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038600" y="4876800"/>
              <a:ext cx="1163074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March 30, 2010</a:t>
              </a:r>
            </a:p>
            <a:p>
              <a:r>
                <a:rPr lang="en-US" sz="1000" dirty="0" smtClean="0"/>
                <a:t>First collisions at 3.5 TeV</a:t>
              </a:r>
              <a:endParaRPr lang="en-US" sz="1000" dirty="0"/>
            </a:p>
          </p:txBody>
        </p:sp>
        <p:pic>
          <p:nvPicPr>
            <p:cNvPr id="13" name="Picture 12" descr="Screen shot 2011-09-01 at 10.12.37 AM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5410200"/>
              <a:ext cx="1539955" cy="128270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5410200" y="2819400"/>
            <a:ext cx="1143000" cy="1452175"/>
            <a:chOff x="7086600" y="2819400"/>
            <a:chExt cx="1143000" cy="1452175"/>
          </a:xfrm>
        </p:grpSpPr>
        <p:sp>
          <p:nvSpPr>
            <p:cNvPr id="15" name="Rectangle 14"/>
            <p:cNvSpPr/>
            <p:nvPr/>
          </p:nvSpPr>
          <p:spPr>
            <a:xfrm>
              <a:off x="7162800" y="3276600"/>
              <a:ext cx="9906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1380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7848600" y="3657600"/>
              <a:ext cx="0" cy="6139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7086600" y="2819400"/>
              <a:ext cx="11430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June 28 2011</a:t>
              </a:r>
            </a:p>
            <a:p>
              <a:r>
                <a:rPr lang="en-US" sz="1000" dirty="0" smtClean="0"/>
                <a:t>1380 bunches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895600" y="914400"/>
            <a:ext cx="1650117" cy="3333750"/>
            <a:chOff x="4038600" y="914400"/>
            <a:chExt cx="1650117" cy="3333750"/>
          </a:xfrm>
        </p:grpSpPr>
        <p:cxnSp>
          <p:nvCxnSpPr>
            <p:cNvPr id="41" name="Straight Connector 40"/>
            <p:cNvCxnSpPr>
              <a:stCxn id="42" idx="1"/>
            </p:cNvCxnSpPr>
            <p:nvPr/>
          </p:nvCxnSpPr>
          <p:spPr>
            <a:xfrm>
              <a:off x="4267200" y="2265149"/>
              <a:ext cx="0" cy="1983001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4267200" y="2057400"/>
              <a:ext cx="137097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November 29,  2009</a:t>
              </a:r>
            </a:p>
            <a:p>
              <a:r>
                <a:rPr lang="en-US" sz="1000" dirty="0" smtClean="0"/>
                <a:t>Beam back</a:t>
              </a:r>
              <a:endParaRPr lang="en-US" sz="1000" dirty="0"/>
            </a:p>
          </p:txBody>
        </p:sp>
        <p:pic>
          <p:nvPicPr>
            <p:cNvPr id="73" name="Picture 2" descr="http://mediaarchive.cern.ch/MediaArchive/Photo/Public/2009/0911187/0911187_94/0911187_94-A4-at-144-dpi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914400"/>
              <a:ext cx="1650117" cy="109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54" name="Straight Connector 53"/>
          <p:cNvCxnSpPr/>
          <p:nvPr/>
        </p:nvCxnSpPr>
        <p:spPr>
          <a:xfrm>
            <a:off x="70104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3152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2012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162800" y="4572000"/>
            <a:ext cx="1196002" cy="1483787"/>
            <a:chOff x="7162800" y="4572000"/>
            <a:chExt cx="1196002" cy="1483787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7620000" y="4572000"/>
              <a:ext cx="0" cy="838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7162800" y="5486400"/>
              <a:ext cx="1196002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18 June, 2012</a:t>
              </a:r>
            </a:p>
            <a:p>
              <a:r>
                <a:rPr lang="en-US" sz="1000" dirty="0"/>
                <a:t>6</a:t>
              </a:r>
              <a:r>
                <a:rPr lang="en-US" sz="1000" dirty="0" smtClean="0"/>
                <a:t>.6 fb</a:t>
              </a:r>
              <a:r>
                <a:rPr lang="en-US" sz="1000" baseline="30000" dirty="0" smtClean="0"/>
                <a:t>-1</a:t>
              </a:r>
            </a:p>
            <a:p>
              <a:r>
                <a:rPr lang="en-US" sz="1000" dirty="0" smtClean="0"/>
                <a:t>to ATLAS &amp; CMS</a:t>
              </a:r>
              <a:endParaRPr lang="en-US" sz="10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781800" y="3276600"/>
            <a:ext cx="1196002" cy="990600"/>
            <a:chOff x="6781800" y="3276600"/>
            <a:chExt cx="1196002" cy="990600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7467600" y="3657600"/>
              <a:ext cx="0" cy="6096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6781800" y="3276600"/>
              <a:ext cx="119600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6</a:t>
              </a:r>
              <a:r>
                <a:rPr lang="en-US" sz="1100" b="1" dirty="0" smtClean="0"/>
                <a:t> June, 2012</a:t>
              </a:r>
            </a:p>
            <a:p>
              <a:r>
                <a:rPr lang="en-US" sz="1000" dirty="0" smtClean="0"/>
                <a:t>6.8e33</a:t>
              </a:r>
              <a:endParaRPr lang="en-US" sz="1000" baseline="30000" dirty="0" smtClean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663267" y="961831"/>
            <a:ext cx="2480733" cy="3305369"/>
            <a:chOff x="6663267" y="961831"/>
            <a:chExt cx="2480733" cy="3305369"/>
          </a:xfrm>
        </p:grpSpPr>
        <p:pic>
          <p:nvPicPr>
            <p:cNvPr id="9" name="Picture 8" descr="Screen shot 2012-11-09 at 7.00.21 P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267" y="961831"/>
              <a:ext cx="2480733" cy="1857569"/>
            </a:xfrm>
            <a:prstGeom prst="rect">
              <a:avLst/>
            </a:prstGeom>
          </p:spPr>
        </p:pic>
        <p:cxnSp>
          <p:nvCxnSpPr>
            <p:cNvPr id="81" name="Straight Connector 80"/>
            <p:cNvCxnSpPr/>
            <p:nvPr/>
          </p:nvCxnSpPr>
          <p:spPr>
            <a:xfrm>
              <a:off x="8245482" y="3187443"/>
              <a:ext cx="0" cy="1079757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7965397" y="2840995"/>
              <a:ext cx="10870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4 July, 2012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27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space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9" y="1429934"/>
            <a:ext cx="3670300" cy="381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9347" y="5432312"/>
            <a:ext cx="3680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</a:t>
            </a:r>
            <a:r>
              <a:rPr lang="en-US" dirty="0"/>
              <a:t>showing the chaotic effect of the beam–beam </a:t>
            </a:r>
            <a:r>
              <a:rPr lang="en-US" dirty="0" smtClean="0"/>
              <a:t>interaction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103" y="1479793"/>
            <a:ext cx="4927600" cy="3733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186162" y="5444071"/>
            <a:ext cx="460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space trajectories near the septum of a</a:t>
            </a:r>
            <a:r>
              <a:rPr lang="en-US" dirty="0" smtClean="0"/>
              <a:t> </a:t>
            </a:r>
            <a:r>
              <a:rPr lang="en-US" dirty="0"/>
              <a:t>compact synchrotron during low extraction</a:t>
            </a:r>
          </a:p>
        </p:txBody>
      </p:sp>
    </p:spTree>
    <p:extLst>
      <p:ext uri="{BB962C8B-B14F-4D97-AF65-F5344CB8AC3E}">
        <p14:creationId xmlns:p14="http://schemas.microsoft.com/office/powerpoint/2010/main" val="1051175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- basic arsenal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41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125538"/>
            <a:ext cx="8229600" cy="50006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Dipole; constant field: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smtClean="0"/>
              <a:t>Quad; linear variation: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err="1" smtClean="0"/>
              <a:t>Sext</a:t>
            </a:r>
            <a:r>
              <a:rPr lang="en-GB" sz="2400" dirty="0" smtClean="0"/>
              <a:t>.: quadratic variation:</a:t>
            </a:r>
            <a:endParaRPr lang="en-GB" sz="2400" dirty="0"/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3635375" y="2133600"/>
            <a:ext cx="2449513" cy="2087563"/>
            <a:chOff x="3969" y="890"/>
            <a:chExt cx="1655" cy="1383"/>
          </a:xfrm>
        </p:grpSpPr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4785" y="890"/>
              <a:ext cx="0" cy="13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3969" y="1570"/>
              <a:ext cx="16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V="1">
              <a:off x="4037" y="1049"/>
              <a:ext cx="1497" cy="102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5171" y="1548"/>
              <a:ext cx="227" cy="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>
                  <a:latin typeface="Palatino" charset="0"/>
                </a:rPr>
                <a:t>x</a:t>
              </a: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4422" y="935"/>
              <a:ext cx="317" cy="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>
                  <a:latin typeface="Palatino" charset="0"/>
                </a:rPr>
                <a:t>By</a:t>
              </a:r>
            </a:p>
          </p:txBody>
        </p:sp>
      </p:grpSp>
      <p:graphicFrame>
        <p:nvGraphicFramePr>
          <p:cNvPr id="1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808531"/>
              </p:ext>
            </p:extLst>
          </p:nvPr>
        </p:nvGraphicFramePr>
        <p:xfrm>
          <a:off x="6122988" y="3724275"/>
          <a:ext cx="2587625" cy="232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52" name="Chart" r:id="rId4" imgW="4635500" imgH="2552700" progId="Excel.Chart.8">
                  <p:embed/>
                </p:oleObj>
              </mc:Choice>
              <mc:Fallback>
                <p:oleObj name="Chart" r:id="rId4" imgW="4635500" imgH="2552700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5"/>
                      <a:srcRect l="25035" t="15834" r="23911" b="7115"/>
                      <a:stretch>
                        <a:fillRect/>
                      </a:stretch>
                    </p:blipFill>
                    <p:spPr bwMode="auto">
                      <a:xfrm>
                        <a:off x="6122988" y="3724275"/>
                        <a:ext cx="2587625" cy="232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840538" y="4005263"/>
            <a:ext cx="5032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latin typeface="Palatino" charset="0"/>
              </a:rPr>
              <a:t>By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8172450" y="5624513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latin typeface="Palatino" charset="0"/>
              </a:rPr>
              <a:t>x</a:t>
            </a: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7200900" y="1162050"/>
            <a:ext cx="0" cy="1114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5905500" y="2241550"/>
            <a:ext cx="2627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 flipV="1">
            <a:off x="6048375" y="1233488"/>
            <a:ext cx="23034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7813675" y="2206625"/>
            <a:ext cx="360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latin typeface="Palatino" charset="0"/>
              </a:rPr>
              <a:t>x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6624638" y="1233488"/>
            <a:ext cx="5032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latin typeface="Palatino" charset="0"/>
              </a:rPr>
              <a:t>By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974502" y="3162970"/>
            <a:ext cx="11759" cy="55263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056814" y="3727366"/>
            <a:ext cx="540909" cy="11758"/>
          </a:xfrm>
          <a:prstGeom prst="straightConnector1">
            <a:avLst/>
          </a:prstGeom>
          <a:ln w="57150">
            <a:solidFill>
              <a:srgbClr val="FF0000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5115113" y="2504507"/>
            <a:ext cx="563962" cy="0"/>
          </a:xfrm>
          <a:prstGeom prst="straightConnector1">
            <a:avLst/>
          </a:prstGeom>
          <a:ln w="57150">
            <a:solidFill>
              <a:srgbClr val="FF0000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773611" y="2539782"/>
            <a:ext cx="11759" cy="61143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6420349" y="4280003"/>
            <a:ext cx="34813" cy="148108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5796662" y="4279546"/>
            <a:ext cx="563962" cy="0"/>
          </a:xfrm>
          <a:prstGeom prst="straightConnector1">
            <a:avLst/>
          </a:prstGeom>
          <a:ln w="57150">
            <a:solidFill>
              <a:srgbClr val="FF0000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8371858" y="4256029"/>
            <a:ext cx="34813" cy="148108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7701135" y="4279088"/>
            <a:ext cx="563962" cy="0"/>
          </a:xfrm>
          <a:prstGeom prst="straightConnector1">
            <a:avLst/>
          </a:prstGeom>
          <a:ln w="57150">
            <a:solidFill>
              <a:srgbClr val="FF0000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465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577B-C382-D34E-A6CD-2A675C3CD345}" type="slidenum">
              <a:rPr lang="en-GB"/>
              <a:pPr/>
              <a:t>42</a:t>
            </a:fld>
            <a:endParaRPr lang="en-GB"/>
          </a:p>
        </p:txBody>
      </p:sp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Dispersion</a:t>
            </a:r>
          </a:p>
        </p:txBody>
      </p:sp>
      <p:sp>
        <p:nvSpPr>
          <p:cNvPr id="558083" name="Freeform 3"/>
          <p:cNvSpPr>
            <a:spLocks/>
          </p:cNvSpPr>
          <p:nvPr/>
        </p:nvSpPr>
        <p:spPr bwMode="auto">
          <a:xfrm>
            <a:off x="914400" y="3098800"/>
            <a:ext cx="8978900" cy="1879600"/>
          </a:xfrm>
          <a:custGeom>
            <a:avLst/>
            <a:gdLst>
              <a:gd name="T0" fmla="*/ 96 w 5656"/>
              <a:gd name="T1" fmla="*/ 112 h 1184"/>
              <a:gd name="T2" fmla="*/ 1248 w 5656"/>
              <a:gd name="T3" fmla="*/ 832 h 1184"/>
              <a:gd name="T4" fmla="*/ 2400 w 5656"/>
              <a:gd name="T5" fmla="*/ 1120 h 1184"/>
              <a:gd name="T6" fmla="*/ 3984 w 5656"/>
              <a:gd name="T7" fmla="*/ 1024 h 1184"/>
              <a:gd name="T8" fmla="*/ 4992 w 5656"/>
              <a:gd name="T9" fmla="*/ 160 h 1184"/>
              <a:gd name="T10" fmla="*/ 0 w 5656"/>
              <a:gd name="T11" fmla="*/ 64 h 1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56" h="1184">
                <a:moveTo>
                  <a:pt x="96" y="112"/>
                </a:moveTo>
                <a:cubicBezTo>
                  <a:pt x="480" y="388"/>
                  <a:pt x="864" y="664"/>
                  <a:pt x="1248" y="832"/>
                </a:cubicBezTo>
                <a:cubicBezTo>
                  <a:pt x="1632" y="1000"/>
                  <a:pt x="1944" y="1088"/>
                  <a:pt x="2400" y="1120"/>
                </a:cubicBezTo>
                <a:cubicBezTo>
                  <a:pt x="2856" y="1152"/>
                  <a:pt x="3552" y="1184"/>
                  <a:pt x="3984" y="1024"/>
                </a:cubicBezTo>
                <a:cubicBezTo>
                  <a:pt x="4416" y="864"/>
                  <a:pt x="5656" y="320"/>
                  <a:pt x="4992" y="160"/>
                </a:cubicBezTo>
                <a:cubicBezTo>
                  <a:pt x="4328" y="0"/>
                  <a:pt x="2164" y="32"/>
                  <a:pt x="0" y="64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accent2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58084" name="Freeform 4"/>
          <p:cNvSpPr>
            <a:spLocks/>
          </p:cNvSpPr>
          <p:nvPr/>
        </p:nvSpPr>
        <p:spPr bwMode="auto">
          <a:xfrm>
            <a:off x="838200" y="2286000"/>
            <a:ext cx="7696200" cy="1625600"/>
          </a:xfrm>
          <a:custGeom>
            <a:avLst/>
            <a:gdLst>
              <a:gd name="T0" fmla="*/ 0 w 4848"/>
              <a:gd name="T1" fmla="*/ 0 h 1024"/>
              <a:gd name="T2" fmla="*/ 960 w 4848"/>
              <a:gd name="T3" fmla="*/ 720 h 1024"/>
              <a:gd name="T4" fmla="*/ 2208 w 4848"/>
              <a:gd name="T5" fmla="*/ 1008 h 1024"/>
              <a:gd name="T6" fmla="*/ 3600 w 4848"/>
              <a:gd name="T7" fmla="*/ 816 h 1024"/>
              <a:gd name="T8" fmla="*/ 4416 w 4848"/>
              <a:gd name="T9" fmla="*/ 480 h 1024"/>
              <a:gd name="T10" fmla="*/ 4848 w 4848"/>
              <a:gd name="T11" fmla="*/ 0 h 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48" h="1024">
                <a:moveTo>
                  <a:pt x="0" y="0"/>
                </a:moveTo>
                <a:cubicBezTo>
                  <a:pt x="296" y="276"/>
                  <a:pt x="592" y="552"/>
                  <a:pt x="960" y="720"/>
                </a:cubicBezTo>
                <a:cubicBezTo>
                  <a:pt x="1328" y="888"/>
                  <a:pt x="1768" y="992"/>
                  <a:pt x="2208" y="1008"/>
                </a:cubicBezTo>
                <a:cubicBezTo>
                  <a:pt x="2648" y="1024"/>
                  <a:pt x="3232" y="904"/>
                  <a:pt x="3600" y="816"/>
                </a:cubicBezTo>
                <a:cubicBezTo>
                  <a:pt x="3968" y="728"/>
                  <a:pt x="4208" y="616"/>
                  <a:pt x="4416" y="480"/>
                </a:cubicBezTo>
                <a:cubicBezTo>
                  <a:pt x="4624" y="344"/>
                  <a:pt x="4736" y="172"/>
                  <a:pt x="4848" y="0"/>
                </a:cubicBez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58091" name="Freeform 11"/>
          <p:cNvSpPr>
            <a:spLocks/>
          </p:cNvSpPr>
          <p:nvPr/>
        </p:nvSpPr>
        <p:spPr bwMode="auto">
          <a:xfrm rot="-3112425">
            <a:off x="859631" y="2569369"/>
            <a:ext cx="1081088" cy="361950"/>
          </a:xfrm>
          <a:custGeom>
            <a:avLst/>
            <a:gdLst>
              <a:gd name="T0" fmla="*/ 1 w 681"/>
              <a:gd name="T1" fmla="*/ 19 h 228"/>
              <a:gd name="T2" fmla="*/ 8 w 681"/>
              <a:gd name="T3" fmla="*/ 19 h 228"/>
              <a:gd name="T4" fmla="*/ 46 w 681"/>
              <a:gd name="T5" fmla="*/ 42 h 228"/>
              <a:gd name="T6" fmla="*/ 90 w 681"/>
              <a:gd name="T7" fmla="*/ 55 h 228"/>
              <a:gd name="T8" fmla="*/ 126 w 681"/>
              <a:gd name="T9" fmla="*/ 64 h 228"/>
              <a:gd name="T10" fmla="*/ 166 w 681"/>
              <a:gd name="T11" fmla="*/ 72 h 228"/>
              <a:gd name="T12" fmla="*/ 211 w 681"/>
              <a:gd name="T13" fmla="*/ 72 h 228"/>
              <a:gd name="T14" fmla="*/ 254 w 681"/>
              <a:gd name="T15" fmla="*/ 76 h 228"/>
              <a:gd name="T16" fmla="*/ 295 w 681"/>
              <a:gd name="T17" fmla="*/ 76 h 228"/>
              <a:gd name="T18" fmla="*/ 331 w 681"/>
              <a:gd name="T19" fmla="*/ 74 h 228"/>
              <a:gd name="T20" fmla="*/ 368 w 681"/>
              <a:gd name="T21" fmla="*/ 73 h 228"/>
              <a:gd name="T22" fmla="*/ 403 w 681"/>
              <a:gd name="T23" fmla="*/ 73 h 228"/>
              <a:gd name="T24" fmla="*/ 438 w 681"/>
              <a:gd name="T25" fmla="*/ 71 h 228"/>
              <a:gd name="T26" fmla="*/ 476 w 681"/>
              <a:gd name="T27" fmla="*/ 68 h 228"/>
              <a:gd name="T28" fmla="*/ 502 w 681"/>
              <a:gd name="T29" fmla="*/ 65 h 228"/>
              <a:gd name="T30" fmla="*/ 532 w 681"/>
              <a:gd name="T31" fmla="*/ 61 h 228"/>
              <a:gd name="T32" fmla="*/ 576 w 681"/>
              <a:gd name="T33" fmla="*/ 56 h 228"/>
              <a:gd name="T34" fmla="*/ 617 w 681"/>
              <a:gd name="T35" fmla="*/ 47 h 228"/>
              <a:gd name="T36" fmla="*/ 644 w 681"/>
              <a:gd name="T37" fmla="*/ 40 h 228"/>
              <a:gd name="T38" fmla="*/ 662 w 681"/>
              <a:gd name="T39" fmla="*/ 29 h 228"/>
              <a:gd name="T40" fmla="*/ 680 w 681"/>
              <a:gd name="T41" fmla="*/ 13 h 228"/>
              <a:gd name="T42" fmla="*/ 673 w 681"/>
              <a:gd name="T43" fmla="*/ 211 h 228"/>
              <a:gd name="T44" fmla="*/ 673 w 681"/>
              <a:gd name="T45" fmla="*/ 211 h 228"/>
              <a:gd name="T46" fmla="*/ 647 w 681"/>
              <a:gd name="T47" fmla="*/ 194 h 228"/>
              <a:gd name="T48" fmla="*/ 610 w 681"/>
              <a:gd name="T49" fmla="*/ 178 h 228"/>
              <a:gd name="T50" fmla="*/ 580 w 681"/>
              <a:gd name="T51" fmla="*/ 169 h 228"/>
              <a:gd name="T52" fmla="*/ 547 w 681"/>
              <a:gd name="T53" fmla="*/ 164 h 228"/>
              <a:gd name="T54" fmla="*/ 505 w 681"/>
              <a:gd name="T55" fmla="*/ 156 h 228"/>
              <a:gd name="T56" fmla="*/ 479 w 681"/>
              <a:gd name="T57" fmla="*/ 154 h 228"/>
              <a:gd name="T58" fmla="*/ 433 w 681"/>
              <a:gd name="T59" fmla="*/ 149 h 228"/>
              <a:gd name="T60" fmla="*/ 395 w 681"/>
              <a:gd name="T61" fmla="*/ 146 h 228"/>
              <a:gd name="T62" fmla="*/ 352 w 681"/>
              <a:gd name="T63" fmla="*/ 146 h 228"/>
              <a:gd name="T64" fmla="*/ 322 w 681"/>
              <a:gd name="T65" fmla="*/ 146 h 228"/>
              <a:gd name="T66" fmla="*/ 274 w 681"/>
              <a:gd name="T67" fmla="*/ 148 h 228"/>
              <a:gd name="T68" fmla="*/ 220 w 681"/>
              <a:gd name="T69" fmla="*/ 151 h 228"/>
              <a:gd name="T70" fmla="*/ 188 w 681"/>
              <a:gd name="T71" fmla="*/ 155 h 228"/>
              <a:gd name="T72" fmla="*/ 157 w 681"/>
              <a:gd name="T73" fmla="*/ 156 h 228"/>
              <a:gd name="T74" fmla="*/ 123 w 681"/>
              <a:gd name="T75" fmla="*/ 164 h 228"/>
              <a:gd name="T76" fmla="*/ 96 w 681"/>
              <a:gd name="T77" fmla="*/ 168 h 228"/>
              <a:gd name="T78" fmla="*/ 56 w 681"/>
              <a:gd name="T79" fmla="*/ 175 h 228"/>
              <a:gd name="T80" fmla="*/ 27 w 681"/>
              <a:gd name="T81" fmla="*/ 187 h 228"/>
              <a:gd name="T82" fmla="*/ 1 w 681"/>
              <a:gd name="T83" fmla="*/ 212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1" h="228">
                <a:moveTo>
                  <a:pt x="1" y="19"/>
                </a:moveTo>
                <a:lnTo>
                  <a:pt x="1" y="19"/>
                </a:lnTo>
                <a:lnTo>
                  <a:pt x="0" y="0"/>
                </a:lnTo>
                <a:lnTo>
                  <a:pt x="8" y="19"/>
                </a:lnTo>
                <a:lnTo>
                  <a:pt x="19" y="30"/>
                </a:lnTo>
                <a:lnTo>
                  <a:pt x="46" y="42"/>
                </a:lnTo>
                <a:lnTo>
                  <a:pt x="68" y="48"/>
                </a:lnTo>
                <a:lnTo>
                  <a:pt x="90" y="55"/>
                </a:lnTo>
                <a:lnTo>
                  <a:pt x="104" y="59"/>
                </a:lnTo>
                <a:lnTo>
                  <a:pt x="126" y="64"/>
                </a:lnTo>
                <a:lnTo>
                  <a:pt x="140" y="67"/>
                </a:lnTo>
                <a:lnTo>
                  <a:pt x="166" y="72"/>
                </a:lnTo>
                <a:lnTo>
                  <a:pt x="188" y="71"/>
                </a:lnTo>
                <a:lnTo>
                  <a:pt x="211" y="72"/>
                </a:lnTo>
                <a:lnTo>
                  <a:pt x="232" y="74"/>
                </a:lnTo>
                <a:lnTo>
                  <a:pt x="254" y="76"/>
                </a:lnTo>
                <a:lnTo>
                  <a:pt x="274" y="78"/>
                </a:lnTo>
                <a:lnTo>
                  <a:pt x="295" y="76"/>
                </a:lnTo>
                <a:lnTo>
                  <a:pt x="312" y="73"/>
                </a:lnTo>
                <a:lnTo>
                  <a:pt x="331" y="74"/>
                </a:lnTo>
                <a:lnTo>
                  <a:pt x="350" y="73"/>
                </a:lnTo>
                <a:lnTo>
                  <a:pt x="368" y="73"/>
                </a:lnTo>
                <a:lnTo>
                  <a:pt x="389" y="73"/>
                </a:lnTo>
                <a:lnTo>
                  <a:pt x="403" y="73"/>
                </a:lnTo>
                <a:lnTo>
                  <a:pt x="420" y="72"/>
                </a:lnTo>
                <a:lnTo>
                  <a:pt x="438" y="71"/>
                </a:lnTo>
                <a:lnTo>
                  <a:pt x="460" y="71"/>
                </a:lnTo>
                <a:lnTo>
                  <a:pt x="476" y="68"/>
                </a:lnTo>
                <a:lnTo>
                  <a:pt x="488" y="70"/>
                </a:lnTo>
                <a:lnTo>
                  <a:pt x="502" y="65"/>
                </a:lnTo>
                <a:lnTo>
                  <a:pt x="516" y="64"/>
                </a:lnTo>
                <a:lnTo>
                  <a:pt x="532" y="61"/>
                </a:lnTo>
                <a:lnTo>
                  <a:pt x="551" y="58"/>
                </a:lnTo>
                <a:lnTo>
                  <a:pt x="576" y="56"/>
                </a:lnTo>
                <a:lnTo>
                  <a:pt x="593" y="52"/>
                </a:lnTo>
                <a:lnTo>
                  <a:pt x="617" y="47"/>
                </a:lnTo>
                <a:lnTo>
                  <a:pt x="635" y="43"/>
                </a:lnTo>
                <a:lnTo>
                  <a:pt x="644" y="40"/>
                </a:lnTo>
                <a:lnTo>
                  <a:pt x="653" y="34"/>
                </a:lnTo>
                <a:lnTo>
                  <a:pt x="662" y="29"/>
                </a:lnTo>
                <a:lnTo>
                  <a:pt x="671" y="20"/>
                </a:lnTo>
                <a:lnTo>
                  <a:pt x="680" y="13"/>
                </a:lnTo>
                <a:lnTo>
                  <a:pt x="680" y="227"/>
                </a:lnTo>
                <a:lnTo>
                  <a:pt x="673" y="211"/>
                </a:lnTo>
                <a:lnTo>
                  <a:pt x="664" y="206"/>
                </a:lnTo>
                <a:lnTo>
                  <a:pt x="673" y="211"/>
                </a:lnTo>
                <a:lnTo>
                  <a:pt x="656" y="197"/>
                </a:lnTo>
                <a:lnTo>
                  <a:pt x="647" y="194"/>
                </a:lnTo>
                <a:lnTo>
                  <a:pt x="636" y="186"/>
                </a:lnTo>
                <a:lnTo>
                  <a:pt x="610" y="178"/>
                </a:lnTo>
                <a:lnTo>
                  <a:pt x="595" y="172"/>
                </a:lnTo>
                <a:lnTo>
                  <a:pt x="580" y="169"/>
                </a:lnTo>
                <a:lnTo>
                  <a:pt x="565" y="167"/>
                </a:lnTo>
                <a:lnTo>
                  <a:pt x="547" y="164"/>
                </a:lnTo>
                <a:lnTo>
                  <a:pt x="526" y="161"/>
                </a:lnTo>
                <a:lnTo>
                  <a:pt x="505" y="156"/>
                </a:lnTo>
                <a:lnTo>
                  <a:pt x="497" y="156"/>
                </a:lnTo>
                <a:lnTo>
                  <a:pt x="479" y="154"/>
                </a:lnTo>
                <a:lnTo>
                  <a:pt x="460" y="151"/>
                </a:lnTo>
                <a:lnTo>
                  <a:pt x="433" y="149"/>
                </a:lnTo>
                <a:lnTo>
                  <a:pt x="418" y="148"/>
                </a:lnTo>
                <a:lnTo>
                  <a:pt x="395" y="146"/>
                </a:lnTo>
                <a:lnTo>
                  <a:pt x="371" y="146"/>
                </a:lnTo>
                <a:lnTo>
                  <a:pt x="352" y="146"/>
                </a:lnTo>
                <a:lnTo>
                  <a:pt x="337" y="146"/>
                </a:lnTo>
                <a:lnTo>
                  <a:pt x="322" y="146"/>
                </a:lnTo>
                <a:lnTo>
                  <a:pt x="303" y="148"/>
                </a:lnTo>
                <a:lnTo>
                  <a:pt x="274" y="148"/>
                </a:lnTo>
                <a:lnTo>
                  <a:pt x="249" y="151"/>
                </a:lnTo>
                <a:lnTo>
                  <a:pt x="220" y="151"/>
                </a:lnTo>
                <a:lnTo>
                  <a:pt x="202" y="152"/>
                </a:lnTo>
                <a:lnTo>
                  <a:pt x="188" y="155"/>
                </a:lnTo>
                <a:lnTo>
                  <a:pt x="176" y="154"/>
                </a:lnTo>
                <a:lnTo>
                  <a:pt x="157" y="156"/>
                </a:lnTo>
                <a:lnTo>
                  <a:pt x="142" y="157"/>
                </a:lnTo>
                <a:lnTo>
                  <a:pt x="123" y="164"/>
                </a:lnTo>
                <a:lnTo>
                  <a:pt x="110" y="166"/>
                </a:lnTo>
                <a:lnTo>
                  <a:pt x="96" y="168"/>
                </a:lnTo>
                <a:lnTo>
                  <a:pt x="74" y="172"/>
                </a:lnTo>
                <a:lnTo>
                  <a:pt x="56" y="175"/>
                </a:lnTo>
                <a:lnTo>
                  <a:pt x="46" y="178"/>
                </a:lnTo>
                <a:lnTo>
                  <a:pt x="27" y="187"/>
                </a:lnTo>
                <a:lnTo>
                  <a:pt x="9" y="194"/>
                </a:lnTo>
                <a:lnTo>
                  <a:pt x="1" y="212"/>
                </a:lnTo>
                <a:lnTo>
                  <a:pt x="1" y="19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8092" name="Oval 12"/>
          <p:cNvSpPr>
            <a:spLocks noChangeArrowheads="1"/>
          </p:cNvSpPr>
          <p:nvPr/>
        </p:nvSpPr>
        <p:spPr bwMode="auto">
          <a:xfrm rot="-3470937">
            <a:off x="1485900" y="3162300"/>
            <a:ext cx="1054100" cy="2159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4" name="Freeform 14"/>
          <p:cNvSpPr>
            <a:spLocks/>
          </p:cNvSpPr>
          <p:nvPr/>
        </p:nvSpPr>
        <p:spPr bwMode="auto">
          <a:xfrm rot="-4120244">
            <a:off x="2155031" y="3407569"/>
            <a:ext cx="1081088" cy="361950"/>
          </a:xfrm>
          <a:custGeom>
            <a:avLst/>
            <a:gdLst>
              <a:gd name="T0" fmla="*/ 1 w 681"/>
              <a:gd name="T1" fmla="*/ 19 h 228"/>
              <a:gd name="T2" fmla="*/ 8 w 681"/>
              <a:gd name="T3" fmla="*/ 19 h 228"/>
              <a:gd name="T4" fmla="*/ 46 w 681"/>
              <a:gd name="T5" fmla="*/ 42 h 228"/>
              <a:gd name="T6" fmla="*/ 90 w 681"/>
              <a:gd name="T7" fmla="*/ 55 h 228"/>
              <a:gd name="T8" fmla="*/ 126 w 681"/>
              <a:gd name="T9" fmla="*/ 64 h 228"/>
              <a:gd name="T10" fmla="*/ 166 w 681"/>
              <a:gd name="T11" fmla="*/ 72 h 228"/>
              <a:gd name="T12" fmla="*/ 211 w 681"/>
              <a:gd name="T13" fmla="*/ 72 h 228"/>
              <a:gd name="T14" fmla="*/ 254 w 681"/>
              <a:gd name="T15" fmla="*/ 76 h 228"/>
              <a:gd name="T16" fmla="*/ 295 w 681"/>
              <a:gd name="T17" fmla="*/ 76 h 228"/>
              <a:gd name="T18" fmla="*/ 331 w 681"/>
              <a:gd name="T19" fmla="*/ 74 h 228"/>
              <a:gd name="T20" fmla="*/ 368 w 681"/>
              <a:gd name="T21" fmla="*/ 73 h 228"/>
              <a:gd name="T22" fmla="*/ 403 w 681"/>
              <a:gd name="T23" fmla="*/ 73 h 228"/>
              <a:gd name="T24" fmla="*/ 438 w 681"/>
              <a:gd name="T25" fmla="*/ 71 h 228"/>
              <a:gd name="T26" fmla="*/ 476 w 681"/>
              <a:gd name="T27" fmla="*/ 68 h 228"/>
              <a:gd name="T28" fmla="*/ 502 w 681"/>
              <a:gd name="T29" fmla="*/ 65 h 228"/>
              <a:gd name="T30" fmla="*/ 532 w 681"/>
              <a:gd name="T31" fmla="*/ 61 h 228"/>
              <a:gd name="T32" fmla="*/ 576 w 681"/>
              <a:gd name="T33" fmla="*/ 56 h 228"/>
              <a:gd name="T34" fmla="*/ 617 w 681"/>
              <a:gd name="T35" fmla="*/ 47 h 228"/>
              <a:gd name="T36" fmla="*/ 644 w 681"/>
              <a:gd name="T37" fmla="*/ 40 h 228"/>
              <a:gd name="T38" fmla="*/ 662 w 681"/>
              <a:gd name="T39" fmla="*/ 29 h 228"/>
              <a:gd name="T40" fmla="*/ 680 w 681"/>
              <a:gd name="T41" fmla="*/ 13 h 228"/>
              <a:gd name="T42" fmla="*/ 673 w 681"/>
              <a:gd name="T43" fmla="*/ 211 h 228"/>
              <a:gd name="T44" fmla="*/ 673 w 681"/>
              <a:gd name="T45" fmla="*/ 211 h 228"/>
              <a:gd name="T46" fmla="*/ 647 w 681"/>
              <a:gd name="T47" fmla="*/ 194 h 228"/>
              <a:gd name="T48" fmla="*/ 610 w 681"/>
              <a:gd name="T49" fmla="*/ 178 h 228"/>
              <a:gd name="T50" fmla="*/ 580 w 681"/>
              <a:gd name="T51" fmla="*/ 169 h 228"/>
              <a:gd name="T52" fmla="*/ 547 w 681"/>
              <a:gd name="T53" fmla="*/ 164 h 228"/>
              <a:gd name="T54" fmla="*/ 505 w 681"/>
              <a:gd name="T55" fmla="*/ 156 h 228"/>
              <a:gd name="T56" fmla="*/ 479 w 681"/>
              <a:gd name="T57" fmla="*/ 154 h 228"/>
              <a:gd name="T58" fmla="*/ 433 w 681"/>
              <a:gd name="T59" fmla="*/ 149 h 228"/>
              <a:gd name="T60" fmla="*/ 395 w 681"/>
              <a:gd name="T61" fmla="*/ 146 h 228"/>
              <a:gd name="T62" fmla="*/ 352 w 681"/>
              <a:gd name="T63" fmla="*/ 146 h 228"/>
              <a:gd name="T64" fmla="*/ 322 w 681"/>
              <a:gd name="T65" fmla="*/ 146 h 228"/>
              <a:gd name="T66" fmla="*/ 274 w 681"/>
              <a:gd name="T67" fmla="*/ 148 h 228"/>
              <a:gd name="T68" fmla="*/ 220 w 681"/>
              <a:gd name="T69" fmla="*/ 151 h 228"/>
              <a:gd name="T70" fmla="*/ 188 w 681"/>
              <a:gd name="T71" fmla="*/ 155 h 228"/>
              <a:gd name="T72" fmla="*/ 157 w 681"/>
              <a:gd name="T73" fmla="*/ 156 h 228"/>
              <a:gd name="T74" fmla="*/ 123 w 681"/>
              <a:gd name="T75" fmla="*/ 164 h 228"/>
              <a:gd name="T76" fmla="*/ 96 w 681"/>
              <a:gd name="T77" fmla="*/ 168 h 228"/>
              <a:gd name="T78" fmla="*/ 56 w 681"/>
              <a:gd name="T79" fmla="*/ 175 h 228"/>
              <a:gd name="T80" fmla="*/ 27 w 681"/>
              <a:gd name="T81" fmla="*/ 187 h 228"/>
              <a:gd name="T82" fmla="*/ 1 w 681"/>
              <a:gd name="T83" fmla="*/ 212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1" h="228">
                <a:moveTo>
                  <a:pt x="1" y="19"/>
                </a:moveTo>
                <a:lnTo>
                  <a:pt x="1" y="19"/>
                </a:lnTo>
                <a:lnTo>
                  <a:pt x="0" y="0"/>
                </a:lnTo>
                <a:lnTo>
                  <a:pt x="8" y="19"/>
                </a:lnTo>
                <a:lnTo>
                  <a:pt x="19" y="30"/>
                </a:lnTo>
                <a:lnTo>
                  <a:pt x="46" y="42"/>
                </a:lnTo>
                <a:lnTo>
                  <a:pt x="68" y="48"/>
                </a:lnTo>
                <a:lnTo>
                  <a:pt x="90" y="55"/>
                </a:lnTo>
                <a:lnTo>
                  <a:pt x="104" y="59"/>
                </a:lnTo>
                <a:lnTo>
                  <a:pt x="126" y="64"/>
                </a:lnTo>
                <a:lnTo>
                  <a:pt x="140" y="67"/>
                </a:lnTo>
                <a:lnTo>
                  <a:pt x="166" y="72"/>
                </a:lnTo>
                <a:lnTo>
                  <a:pt x="188" y="71"/>
                </a:lnTo>
                <a:lnTo>
                  <a:pt x="211" y="72"/>
                </a:lnTo>
                <a:lnTo>
                  <a:pt x="232" y="74"/>
                </a:lnTo>
                <a:lnTo>
                  <a:pt x="254" y="76"/>
                </a:lnTo>
                <a:lnTo>
                  <a:pt x="274" y="78"/>
                </a:lnTo>
                <a:lnTo>
                  <a:pt x="295" y="76"/>
                </a:lnTo>
                <a:lnTo>
                  <a:pt x="312" y="73"/>
                </a:lnTo>
                <a:lnTo>
                  <a:pt x="331" y="74"/>
                </a:lnTo>
                <a:lnTo>
                  <a:pt x="350" y="73"/>
                </a:lnTo>
                <a:lnTo>
                  <a:pt x="368" y="73"/>
                </a:lnTo>
                <a:lnTo>
                  <a:pt x="389" y="73"/>
                </a:lnTo>
                <a:lnTo>
                  <a:pt x="403" y="73"/>
                </a:lnTo>
                <a:lnTo>
                  <a:pt x="420" y="72"/>
                </a:lnTo>
                <a:lnTo>
                  <a:pt x="438" y="71"/>
                </a:lnTo>
                <a:lnTo>
                  <a:pt x="460" y="71"/>
                </a:lnTo>
                <a:lnTo>
                  <a:pt x="476" y="68"/>
                </a:lnTo>
                <a:lnTo>
                  <a:pt x="488" y="70"/>
                </a:lnTo>
                <a:lnTo>
                  <a:pt x="502" y="65"/>
                </a:lnTo>
                <a:lnTo>
                  <a:pt x="516" y="64"/>
                </a:lnTo>
                <a:lnTo>
                  <a:pt x="532" y="61"/>
                </a:lnTo>
                <a:lnTo>
                  <a:pt x="551" y="58"/>
                </a:lnTo>
                <a:lnTo>
                  <a:pt x="576" y="56"/>
                </a:lnTo>
                <a:lnTo>
                  <a:pt x="593" y="52"/>
                </a:lnTo>
                <a:lnTo>
                  <a:pt x="617" y="47"/>
                </a:lnTo>
                <a:lnTo>
                  <a:pt x="635" y="43"/>
                </a:lnTo>
                <a:lnTo>
                  <a:pt x="644" y="40"/>
                </a:lnTo>
                <a:lnTo>
                  <a:pt x="653" y="34"/>
                </a:lnTo>
                <a:lnTo>
                  <a:pt x="662" y="29"/>
                </a:lnTo>
                <a:lnTo>
                  <a:pt x="671" y="20"/>
                </a:lnTo>
                <a:lnTo>
                  <a:pt x="680" y="13"/>
                </a:lnTo>
                <a:lnTo>
                  <a:pt x="680" y="227"/>
                </a:lnTo>
                <a:lnTo>
                  <a:pt x="673" y="211"/>
                </a:lnTo>
                <a:lnTo>
                  <a:pt x="664" y="206"/>
                </a:lnTo>
                <a:lnTo>
                  <a:pt x="673" y="211"/>
                </a:lnTo>
                <a:lnTo>
                  <a:pt x="656" y="197"/>
                </a:lnTo>
                <a:lnTo>
                  <a:pt x="647" y="194"/>
                </a:lnTo>
                <a:lnTo>
                  <a:pt x="636" y="186"/>
                </a:lnTo>
                <a:lnTo>
                  <a:pt x="610" y="178"/>
                </a:lnTo>
                <a:lnTo>
                  <a:pt x="595" y="172"/>
                </a:lnTo>
                <a:lnTo>
                  <a:pt x="580" y="169"/>
                </a:lnTo>
                <a:lnTo>
                  <a:pt x="565" y="167"/>
                </a:lnTo>
                <a:lnTo>
                  <a:pt x="547" y="164"/>
                </a:lnTo>
                <a:lnTo>
                  <a:pt x="526" y="161"/>
                </a:lnTo>
                <a:lnTo>
                  <a:pt x="505" y="156"/>
                </a:lnTo>
                <a:lnTo>
                  <a:pt x="497" y="156"/>
                </a:lnTo>
                <a:lnTo>
                  <a:pt x="479" y="154"/>
                </a:lnTo>
                <a:lnTo>
                  <a:pt x="460" y="151"/>
                </a:lnTo>
                <a:lnTo>
                  <a:pt x="433" y="149"/>
                </a:lnTo>
                <a:lnTo>
                  <a:pt x="418" y="148"/>
                </a:lnTo>
                <a:lnTo>
                  <a:pt x="395" y="146"/>
                </a:lnTo>
                <a:lnTo>
                  <a:pt x="371" y="146"/>
                </a:lnTo>
                <a:lnTo>
                  <a:pt x="352" y="146"/>
                </a:lnTo>
                <a:lnTo>
                  <a:pt x="337" y="146"/>
                </a:lnTo>
                <a:lnTo>
                  <a:pt x="322" y="146"/>
                </a:lnTo>
                <a:lnTo>
                  <a:pt x="303" y="148"/>
                </a:lnTo>
                <a:lnTo>
                  <a:pt x="274" y="148"/>
                </a:lnTo>
                <a:lnTo>
                  <a:pt x="249" y="151"/>
                </a:lnTo>
                <a:lnTo>
                  <a:pt x="220" y="151"/>
                </a:lnTo>
                <a:lnTo>
                  <a:pt x="202" y="152"/>
                </a:lnTo>
                <a:lnTo>
                  <a:pt x="188" y="155"/>
                </a:lnTo>
                <a:lnTo>
                  <a:pt x="176" y="154"/>
                </a:lnTo>
                <a:lnTo>
                  <a:pt x="157" y="156"/>
                </a:lnTo>
                <a:lnTo>
                  <a:pt x="142" y="157"/>
                </a:lnTo>
                <a:lnTo>
                  <a:pt x="123" y="164"/>
                </a:lnTo>
                <a:lnTo>
                  <a:pt x="110" y="166"/>
                </a:lnTo>
                <a:lnTo>
                  <a:pt x="96" y="168"/>
                </a:lnTo>
                <a:lnTo>
                  <a:pt x="74" y="172"/>
                </a:lnTo>
                <a:lnTo>
                  <a:pt x="56" y="175"/>
                </a:lnTo>
                <a:lnTo>
                  <a:pt x="46" y="178"/>
                </a:lnTo>
                <a:lnTo>
                  <a:pt x="27" y="187"/>
                </a:lnTo>
                <a:lnTo>
                  <a:pt x="9" y="194"/>
                </a:lnTo>
                <a:lnTo>
                  <a:pt x="1" y="212"/>
                </a:lnTo>
                <a:lnTo>
                  <a:pt x="1" y="19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8095" name="Freeform 15"/>
          <p:cNvSpPr>
            <a:spLocks/>
          </p:cNvSpPr>
          <p:nvPr/>
        </p:nvSpPr>
        <p:spPr bwMode="auto">
          <a:xfrm rot="-6406592">
            <a:off x="6422231" y="3331369"/>
            <a:ext cx="1081088" cy="361950"/>
          </a:xfrm>
          <a:custGeom>
            <a:avLst/>
            <a:gdLst>
              <a:gd name="T0" fmla="*/ 1 w 681"/>
              <a:gd name="T1" fmla="*/ 19 h 228"/>
              <a:gd name="T2" fmla="*/ 8 w 681"/>
              <a:gd name="T3" fmla="*/ 19 h 228"/>
              <a:gd name="T4" fmla="*/ 46 w 681"/>
              <a:gd name="T5" fmla="*/ 42 h 228"/>
              <a:gd name="T6" fmla="*/ 90 w 681"/>
              <a:gd name="T7" fmla="*/ 55 h 228"/>
              <a:gd name="T8" fmla="*/ 126 w 681"/>
              <a:gd name="T9" fmla="*/ 64 h 228"/>
              <a:gd name="T10" fmla="*/ 166 w 681"/>
              <a:gd name="T11" fmla="*/ 72 h 228"/>
              <a:gd name="T12" fmla="*/ 211 w 681"/>
              <a:gd name="T13" fmla="*/ 72 h 228"/>
              <a:gd name="T14" fmla="*/ 254 w 681"/>
              <a:gd name="T15" fmla="*/ 76 h 228"/>
              <a:gd name="T16" fmla="*/ 295 w 681"/>
              <a:gd name="T17" fmla="*/ 76 h 228"/>
              <a:gd name="T18" fmla="*/ 331 w 681"/>
              <a:gd name="T19" fmla="*/ 74 h 228"/>
              <a:gd name="T20" fmla="*/ 368 w 681"/>
              <a:gd name="T21" fmla="*/ 73 h 228"/>
              <a:gd name="T22" fmla="*/ 403 w 681"/>
              <a:gd name="T23" fmla="*/ 73 h 228"/>
              <a:gd name="T24" fmla="*/ 438 w 681"/>
              <a:gd name="T25" fmla="*/ 71 h 228"/>
              <a:gd name="T26" fmla="*/ 476 w 681"/>
              <a:gd name="T27" fmla="*/ 68 h 228"/>
              <a:gd name="T28" fmla="*/ 502 w 681"/>
              <a:gd name="T29" fmla="*/ 65 h 228"/>
              <a:gd name="T30" fmla="*/ 532 w 681"/>
              <a:gd name="T31" fmla="*/ 61 h 228"/>
              <a:gd name="T32" fmla="*/ 576 w 681"/>
              <a:gd name="T33" fmla="*/ 56 h 228"/>
              <a:gd name="T34" fmla="*/ 617 w 681"/>
              <a:gd name="T35" fmla="*/ 47 h 228"/>
              <a:gd name="T36" fmla="*/ 644 w 681"/>
              <a:gd name="T37" fmla="*/ 40 h 228"/>
              <a:gd name="T38" fmla="*/ 662 w 681"/>
              <a:gd name="T39" fmla="*/ 29 h 228"/>
              <a:gd name="T40" fmla="*/ 680 w 681"/>
              <a:gd name="T41" fmla="*/ 13 h 228"/>
              <a:gd name="T42" fmla="*/ 673 w 681"/>
              <a:gd name="T43" fmla="*/ 211 h 228"/>
              <a:gd name="T44" fmla="*/ 673 w 681"/>
              <a:gd name="T45" fmla="*/ 211 h 228"/>
              <a:gd name="T46" fmla="*/ 647 w 681"/>
              <a:gd name="T47" fmla="*/ 194 h 228"/>
              <a:gd name="T48" fmla="*/ 610 w 681"/>
              <a:gd name="T49" fmla="*/ 178 h 228"/>
              <a:gd name="T50" fmla="*/ 580 w 681"/>
              <a:gd name="T51" fmla="*/ 169 h 228"/>
              <a:gd name="T52" fmla="*/ 547 w 681"/>
              <a:gd name="T53" fmla="*/ 164 h 228"/>
              <a:gd name="T54" fmla="*/ 505 w 681"/>
              <a:gd name="T55" fmla="*/ 156 h 228"/>
              <a:gd name="T56" fmla="*/ 479 w 681"/>
              <a:gd name="T57" fmla="*/ 154 h 228"/>
              <a:gd name="T58" fmla="*/ 433 w 681"/>
              <a:gd name="T59" fmla="*/ 149 h 228"/>
              <a:gd name="T60" fmla="*/ 395 w 681"/>
              <a:gd name="T61" fmla="*/ 146 h 228"/>
              <a:gd name="T62" fmla="*/ 352 w 681"/>
              <a:gd name="T63" fmla="*/ 146 h 228"/>
              <a:gd name="T64" fmla="*/ 322 w 681"/>
              <a:gd name="T65" fmla="*/ 146 h 228"/>
              <a:gd name="T66" fmla="*/ 274 w 681"/>
              <a:gd name="T67" fmla="*/ 148 h 228"/>
              <a:gd name="T68" fmla="*/ 220 w 681"/>
              <a:gd name="T69" fmla="*/ 151 h 228"/>
              <a:gd name="T70" fmla="*/ 188 w 681"/>
              <a:gd name="T71" fmla="*/ 155 h 228"/>
              <a:gd name="T72" fmla="*/ 157 w 681"/>
              <a:gd name="T73" fmla="*/ 156 h 228"/>
              <a:gd name="T74" fmla="*/ 123 w 681"/>
              <a:gd name="T75" fmla="*/ 164 h 228"/>
              <a:gd name="T76" fmla="*/ 96 w 681"/>
              <a:gd name="T77" fmla="*/ 168 h 228"/>
              <a:gd name="T78" fmla="*/ 56 w 681"/>
              <a:gd name="T79" fmla="*/ 175 h 228"/>
              <a:gd name="T80" fmla="*/ 27 w 681"/>
              <a:gd name="T81" fmla="*/ 187 h 228"/>
              <a:gd name="T82" fmla="*/ 1 w 681"/>
              <a:gd name="T83" fmla="*/ 212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1" h="228">
                <a:moveTo>
                  <a:pt x="1" y="19"/>
                </a:moveTo>
                <a:lnTo>
                  <a:pt x="1" y="19"/>
                </a:lnTo>
                <a:lnTo>
                  <a:pt x="0" y="0"/>
                </a:lnTo>
                <a:lnTo>
                  <a:pt x="8" y="19"/>
                </a:lnTo>
                <a:lnTo>
                  <a:pt x="19" y="30"/>
                </a:lnTo>
                <a:lnTo>
                  <a:pt x="46" y="42"/>
                </a:lnTo>
                <a:lnTo>
                  <a:pt x="68" y="48"/>
                </a:lnTo>
                <a:lnTo>
                  <a:pt x="90" y="55"/>
                </a:lnTo>
                <a:lnTo>
                  <a:pt x="104" y="59"/>
                </a:lnTo>
                <a:lnTo>
                  <a:pt x="126" y="64"/>
                </a:lnTo>
                <a:lnTo>
                  <a:pt x="140" y="67"/>
                </a:lnTo>
                <a:lnTo>
                  <a:pt x="166" y="72"/>
                </a:lnTo>
                <a:lnTo>
                  <a:pt x="188" y="71"/>
                </a:lnTo>
                <a:lnTo>
                  <a:pt x="211" y="72"/>
                </a:lnTo>
                <a:lnTo>
                  <a:pt x="232" y="74"/>
                </a:lnTo>
                <a:lnTo>
                  <a:pt x="254" y="76"/>
                </a:lnTo>
                <a:lnTo>
                  <a:pt x="274" y="78"/>
                </a:lnTo>
                <a:lnTo>
                  <a:pt x="295" y="76"/>
                </a:lnTo>
                <a:lnTo>
                  <a:pt x="312" y="73"/>
                </a:lnTo>
                <a:lnTo>
                  <a:pt x="331" y="74"/>
                </a:lnTo>
                <a:lnTo>
                  <a:pt x="350" y="73"/>
                </a:lnTo>
                <a:lnTo>
                  <a:pt x="368" y="73"/>
                </a:lnTo>
                <a:lnTo>
                  <a:pt x="389" y="73"/>
                </a:lnTo>
                <a:lnTo>
                  <a:pt x="403" y="73"/>
                </a:lnTo>
                <a:lnTo>
                  <a:pt x="420" y="72"/>
                </a:lnTo>
                <a:lnTo>
                  <a:pt x="438" y="71"/>
                </a:lnTo>
                <a:lnTo>
                  <a:pt x="460" y="71"/>
                </a:lnTo>
                <a:lnTo>
                  <a:pt x="476" y="68"/>
                </a:lnTo>
                <a:lnTo>
                  <a:pt x="488" y="70"/>
                </a:lnTo>
                <a:lnTo>
                  <a:pt x="502" y="65"/>
                </a:lnTo>
                <a:lnTo>
                  <a:pt x="516" y="64"/>
                </a:lnTo>
                <a:lnTo>
                  <a:pt x="532" y="61"/>
                </a:lnTo>
                <a:lnTo>
                  <a:pt x="551" y="58"/>
                </a:lnTo>
                <a:lnTo>
                  <a:pt x="576" y="56"/>
                </a:lnTo>
                <a:lnTo>
                  <a:pt x="593" y="52"/>
                </a:lnTo>
                <a:lnTo>
                  <a:pt x="617" y="47"/>
                </a:lnTo>
                <a:lnTo>
                  <a:pt x="635" y="43"/>
                </a:lnTo>
                <a:lnTo>
                  <a:pt x="644" y="40"/>
                </a:lnTo>
                <a:lnTo>
                  <a:pt x="653" y="34"/>
                </a:lnTo>
                <a:lnTo>
                  <a:pt x="662" y="29"/>
                </a:lnTo>
                <a:lnTo>
                  <a:pt x="671" y="20"/>
                </a:lnTo>
                <a:lnTo>
                  <a:pt x="680" y="13"/>
                </a:lnTo>
                <a:lnTo>
                  <a:pt x="680" y="227"/>
                </a:lnTo>
                <a:lnTo>
                  <a:pt x="673" y="211"/>
                </a:lnTo>
                <a:lnTo>
                  <a:pt x="664" y="206"/>
                </a:lnTo>
                <a:lnTo>
                  <a:pt x="673" y="211"/>
                </a:lnTo>
                <a:lnTo>
                  <a:pt x="656" y="197"/>
                </a:lnTo>
                <a:lnTo>
                  <a:pt x="647" y="194"/>
                </a:lnTo>
                <a:lnTo>
                  <a:pt x="636" y="186"/>
                </a:lnTo>
                <a:lnTo>
                  <a:pt x="610" y="178"/>
                </a:lnTo>
                <a:lnTo>
                  <a:pt x="595" y="172"/>
                </a:lnTo>
                <a:lnTo>
                  <a:pt x="580" y="169"/>
                </a:lnTo>
                <a:lnTo>
                  <a:pt x="565" y="167"/>
                </a:lnTo>
                <a:lnTo>
                  <a:pt x="547" y="164"/>
                </a:lnTo>
                <a:lnTo>
                  <a:pt x="526" y="161"/>
                </a:lnTo>
                <a:lnTo>
                  <a:pt x="505" y="156"/>
                </a:lnTo>
                <a:lnTo>
                  <a:pt x="497" y="156"/>
                </a:lnTo>
                <a:lnTo>
                  <a:pt x="479" y="154"/>
                </a:lnTo>
                <a:lnTo>
                  <a:pt x="460" y="151"/>
                </a:lnTo>
                <a:lnTo>
                  <a:pt x="433" y="149"/>
                </a:lnTo>
                <a:lnTo>
                  <a:pt x="418" y="148"/>
                </a:lnTo>
                <a:lnTo>
                  <a:pt x="395" y="146"/>
                </a:lnTo>
                <a:lnTo>
                  <a:pt x="371" y="146"/>
                </a:lnTo>
                <a:lnTo>
                  <a:pt x="352" y="146"/>
                </a:lnTo>
                <a:lnTo>
                  <a:pt x="337" y="146"/>
                </a:lnTo>
                <a:lnTo>
                  <a:pt x="322" y="146"/>
                </a:lnTo>
                <a:lnTo>
                  <a:pt x="303" y="148"/>
                </a:lnTo>
                <a:lnTo>
                  <a:pt x="274" y="148"/>
                </a:lnTo>
                <a:lnTo>
                  <a:pt x="249" y="151"/>
                </a:lnTo>
                <a:lnTo>
                  <a:pt x="220" y="151"/>
                </a:lnTo>
                <a:lnTo>
                  <a:pt x="202" y="152"/>
                </a:lnTo>
                <a:lnTo>
                  <a:pt x="188" y="155"/>
                </a:lnTo>
                <a:lnTo>
                  <a:pt x="176" y="154"/>
                </a:lnTo>
                <a:lnTo>
                  <a:pt x="157" y="156"/>
                </a:lnTo>
                <a:lnTo>
                  <a:pt x="142" y="157"/>
                </a:lnTo>
                <a:lnTo>
                  <a:pt x="123" y="164"/>
                </a:lnTo>
                <a:lnTo>
                  <a:pt x="110" y="166"/>
                </a:lnTo>
                <a:lnTo>
                  <a:pt x="96" y="168"/>
                </a:lnTo>
                <a:lnTo>
                  <a:pt x="74" y="172"/>
                </a:lnTo>
                <a:lnTo>
                  <a:pt x="56" y="175"/>
                </a:lnTo>
                <a:lnTo>
                  <a:pt x="46" y="178"/>
                </a:lnTo>
                <a:lnTo>
                  <a:pt x="27" y="187"/>
                </a:lnTo>
                <a:lnTo>
                  <a:pt x="9" y="194"/>
                </a:lnTo>
                <a:lnTo>
                  <a:pt x="1" y="212"/>
                </a:lnTo>
                <a:lnTo>
                  <a:pt x="1" y="19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8096" name="Freeform 16"/>
          <p:cNvSpPr>
            <a:spLocks/>
          </p:cNvSpPr>
          <p:nvPr/>
        </p:nvSpPr>
        <p:spPr bwMode="auto">
          <a:xfrm rot="-5677507">
            <a:off x="5050631" y="3636169"/>
            <a:ext cx="1081088" cy="361950"/>
          </a:xfrm>
          <a:custGeom>
            <a:avLst/>
            <a:gdLst>
              <a:gd name="T0" fmla="*/ 1 w 681"/>
              <a:gd name="T1" fmla="*/ 19 h 228"/>
              <a:gd name="T2" fmla="*/ 8 w 681"/>
              <a:gd name="T3" fmla="*/ 19 h 228"/>
              <a:gd name="T4" fmla="*/ 46 w 681"/>
              <a:gd name="T5" fmla="*/ 42 h 228"/>
              <a:gd name="T6" fmla="*/ 90 w 681"/>
              <a:gd name="T7" fmla="*/ 55 h 228"/>
              <a:gd name="T8" fmla="*/ 126 w 681"/>
              <a:gd name="T9" fmla="*/ 64 h 228"/>
              <a:gd name="T10" fmla="*/ 166 w 681"/>
              <a:gd name="T11" fmla="*/ 72 h 228"/>
              <a:gd name="T12" fmla="*/ 211 w 681"/>
              <a:gd name="T13" fmla="*/ 72 h 228"/>
              <a:gd name="T14" fmla="*/ 254 w 681"/>
              <a:gd name="T15" fmla="*/ 76 h 228"/>
              <a:gd name="T16" fmla="*/ 295 w 681"/>
              <a:gd name="T17" fmla="*/ 76 h 228"/>
              <a:gd name="T18" fmla="*/ 331 w 681"/>
              <a:gd name="T19" fmla="*/ 74 h 228"/>
              <a:gd name="T20" fmla="*/ 368 w 681"/>
              <a:gd name="T21" fmla="*/ 73 h 228"/>
              <a:gd name="T22" fmla="*/ 403 w 681"/>
              <a:gd name="T23" fmla="*/ 73 h 228"/>
              <a:gd name="T24" fmla="*/ 438 w 681"/>
              <a:gd name="T25" fmla="*/ 71 h 228"/>
              <a:gd name="T26" fmla="*/ 476 w 681"/>
              <a:gd name="T27" fmla="*/ 68 h 228"/>
              <a:gd name="T28" fmla="*/ 502 w 681"/>
              <a:gd name="T29" fmla="*/ 65 h 228"/>
              <a:gd name="T30" fmla="*/ 532 w 681"/>
              <a:gd name="T31" fmla="*/ 61 h 228"/>
              <a:gd name="T32" fmla="*/ 576 w 681"/>
              <a:gd name="T33" fmla="*/ 56 h 228"/>
              <a:gd name="T34" fmla="*/ 617 w 681"/>
              <a:gd name="T35" fmla="*/ 47 h 228"/>
              <a:gd name="T36" fmla="*/ 644 w 681"/>
              <a:gd name="T37" fmla="*/ 40 h 228"/>
              <a:gd name="T38" fmla="*/ 662 w 681"/>
              <a:gd name="T39" fmla="*/ 29 h 228"/>
              <a:gd name="T40" fmla="*/ 680 w 681"/>
              <a:gd name="T41" fmla="*/ 13 h 228"/>
              <a:gd name="T42" fmla="*/ 673 w 681"/>
              <a:gd name="T43" fmla="*/ 211 h 228"/>
              <a:gd name="T44" fmla="*/ 673 w 681"/>
              <a:gd name="T45" fmla="*/ 211 h 228"/>
              <a:gd name="T46" fmla="*/ 647 w 681"/>
              <a:gd name="T47" fmla="*/ 194 h 228"/>
              <a:gd name="T48" fmla="*/ 610 w 681"/>
              <a:gd name="T49" fmla="*/ 178 h 228"/>
              <a:gd name="T50" fmla="*/ 580 w 681"/>
              <a:gd name="T51" fmla="*/ 169 h 228"/>
              <a:gd name="T52" fmla="*/ 547 w 681"/>
              <a:gd name="T53" fmla="*/ 164 h 228"/>
              <a:gd name="T54" fmla="*/ 505 w 681"/>
              <a:gd name="T55" fmla="*/ 156 h 228"/>
              <a:gd name="T56" fmla="*/ 479 w 681"/>
              <a:gd name="T57" fmla="*/ 154 h 228"/>
              <a:gd name="T58" fmla="*/ 433 w 681"/>
              <a:gd name="T59" fmla="*/ 149 h 228"/>
              <a:gd name="T60" fmla="*/ 395 w 681"/>
              <a:gd name="T61" fmla="*/ 146 h 228"/>
              <a:gd name="T62" fmla="*/ 352 w 681"/>
              <a:gd name="T63" fmla="*/ 146 h 228"/>
              <a:gd name="T64" fmla="*/ 322 w 681"/>
              <a:gd name="T65" fmla="*/ 146 h 228"/>
              <a:gd name="T66" fmla="*/ 274 w 681"/>
              <a:gd name="T67" fmla="*/ 148 h 228"/>
              <a:gd name="T68" fmla="*/ 220 w 681"/>
              <a:gd name="T69" fmla="*/ 151 h 228"/>
              <a:gd name="T70" fmla="*/ 188 w 681"/>
              <a:gd name="T71" fmla="*/ 155 h 228"/>
              <a:gd name="T72" fmla="*/ 157 w 681"/>
              <a:gd name="T73" fmla="*/ 156 h 228"/>
              <a:gd name="T74" fmla="*/ 123 w 681"/>
              <a:gd name="T75" fmla="*/ 164 h 228"/>
              <a:gd name="T76" fmla="*/ 96 w 681"/>
              <a:gd name="T77" fmla="*/ 168 h 228"/>
              <a:gd name="T78" fmla="*/ 56 w 681"/>
              <a:gd name="T79" fmla="*/ 175 h 228"/>
              <a:gd name="T80" fmla="*/ 27 w 681"/>
              <a:gd name="T81" fmla="*/ 187 h 228"/>
              <a:gd name="T82" fmla="*/ 1 w 681"/>
              <a:gd name="T83" fmla="*/ 212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1" h="228">
                <a:moveTo>
                  <a:pt x="1" y="19"/>
                </a:moveTo>
                <a:lnTo>
                  <a:pt x="1" y="19"/>
                </a:lnTo>
                <a:lnTo>
                  <a:pt x="0" y="0"/>
                </a:lnTo>
                <a:lnTo>
                  <a:pt x="8" y="19"/>
                </a:lnTo>
                <a:lnTo>
                  <a:pt x="19" y="30"/>
                </a:lnTo>
                <a:lnTo>
                  <a:pt x="46" y="42"/>
                </a:lnTo>
                <a:lnTo>
                  <a:pt x="68" y="48"/>
                </a:lnTo>
                <a:lnTo>
                  <a:pt x="90" y="55"/>
                </a:lnTo>
                <a:lnTo>
                  <a:pt x="104" y="59"/>
                </a:lnTo>
                <a:lnTo>
                  <a:pt x="126" y="64"/>
                </a:lnTo>
                <a:lnTo>
                  <a:pt x="140" y="67"/>
                </a:lnTo>
                <a:lnTo>
                  <a:pt x="166" y="72"/>
                </a:lnTo>
                <a:lnTo>
                  <a:pt x="188" y="71"/>
                </a:lnTo>
                <a:lnTo>
                  <a:pt x="211" y="72"/>
                </a:lnTo>
                <a:lnTo>
                  <a:pt x="232" y="74"/>
                </a:lnTo>
                <a:lnTo>
                  <a:pt x="254" y="76"/>
                </a:lnTo>
                <a:lnTo>
                  <a:pt x="274" y="78"/>
                </a:lnTo>
                <a:lnTo>
                  <a:pt x="295" y="76"/>
                </a:lnTo>
                <a:lnTo>
                  <a:pt x="312" y="73"/>
                </a:lnTo>
                <a:lnTo>
                  <a:pt x="331" y="74"/>
                </a:lnTo>
                <a:lnTo>
                  <a:pt x="350" y="73"/>
                </a:lnTo>
                <a:lnTo>
                  <a:pt x="368" y="73"/>
                </a:lnTo>
                <a:lnTo>
                  <a:pt x="389" y="73"/>
                </a:lnTo>
                <a:lnTo>
                  <a:pt x="403" y="73"/>
                </a:lnTo>
                <a:lnTo>
                  <a:pt x="420" y="72"/>
                </a:lnTo>
                <a:lnTo>
                  <a:pt x="438" y="71"/>
                </a:lnTo>
                <a:lnTo>
                  <a:pt x="460" y="71"/>
                </a:lnTo>
                <a:lnTo>
                  <a:pt x="476" y="68"/>
                </a:lnTo>
                <a:lnTo>
                  <a:pt x="488" y="70"/>
                </a:lnTo>
                <a:lnTo>
                  <a:pt x="502" y="65"/>
                </a:lnTo>
                <a:lnTo>
                  <a:pt x="516" y="64"/>
                </a:lnTo>
                <a:lnTo>
                  <a:pt x="532" y="61"/>
                </a:lnTo>
                <a:lnTo>
                  <a:pt x="551" y="58"/>
                </a:lnTo>
                <a:lnTo>
                  <a:pt x="576" y="56"/>
                </a:lnTo>
                <a:lnTo>
                  <a:pt x="593" y="52"/>
                </a:lnTo>
                <a:lnTo>
                  <a:pt x="617" y="47"/>
                </a:lnTo>
                <a:lnTo>
                  <a:pt x="635" y="43"/>
                </a:lnTo>
                <a:lnTo>
                  <a:pt x="644" y="40"/>
                </a:lnTo>
                <a:lnTo>
                  <a:pt x="653" y="34"/>
                </a:lnTo>
                <a:lnTo>
                  <a:pt x="662" y="29"/>
                </a:lnTo>
                <a:lnTo>
                  <a:pt x="671" y="20"/>
                </a:lnTo>
                <a:lnTo>
                  <a:pt x="680" y="13"/>
                </a:lnTo>
                <a:lnTo>
                  <a:pt x="680" y="227"/>
                </a:lnTo>
                <a:lnTo>
                  <a:pt x="673" y="211"/>
                </a:lnTo>
                <a:lnTo>
                  <a:pt x="664" y="206"/>
                </a:lnTo>
                <a:lnTo>
                  <a:pt x="673" y="211"/>
                </a:lnTo>
                <a:lnTo>
                  <a:pt x="656" y="197"/>
                </a:lnTo>
                <a:lnTo>
                  <a:pt x="647" y="194"/>
                </a:lnTo>
                <a:lnTo>
                  <a:pt x="636" y="186"/>
                </a:lnTo>
                <a:lnTo>
                  <a:pt x="610" y="178"/>
                </a:lnTo>
                <a:lnTo>
                  <a:pt x="595" y="172"/>
                </a:lnTo>
                <a:lnTo>
                  <a:pt x="580" y="169"/>
                </a:lnTo>
                <a:lnTo>
                  <a:pt x="565" y="167"/>
                </a:lnTo>
                <a:lnTo>
                  <a:pt x="547" y="164"/>
                </a:lnTo>
                <a:lnTo>
                  <a:pt x="526" y="161"/>
                </a:lnTo>
                <a:lnTo>
                  <a:pt x="505" y="156"/>
                </a:lnTo>
                <a:lnTo>
                  <a:pt x="497" y="156"/>
                </a:lnTo>
                <a:lnTo>
                  <a:pt x="479" y="154"/>
                </a:lnTo>
                <a:lnTo>
                  <a:pt x="460" y="151"/>
                </a:lnTo>
                <a:lnTo>
                  <a:pt x="433" y="149"/>
                </a:lnTo>
                <a:lnTo>
                  <a:pt x="418" y="148"/>
                </a:lnTo>
                <a:lnTo>
                  <a:pt x="395" y="146"/>
                </a:lnTo>
                <a:lnTo>
                  <a:pt x="371" y="146"/>
                </a:lnTo>
                <a:lnTo>
                  <a:pt x="352" y="146"/>
                </a:lnTo>
                <a:lnTo>
                  <a:pt x="337" y="146"/>
                </a:lnTo>
                <a:lnTo>
                  <a:pt x="322" y="146"/>
                </a:lnTo>
                <a:lnTo>
                  <a:pt x="303" y="148"/>
                </a:lnTo>
                <a:lnTo>
                  <a:pt x="274" y="148"/>
                </a:lnTo>
                <a:lnTo>
                  <a:pt x="249" y="151"/>
                </a:lnTo>
                <a:lnTo>
                  <a:pt x="220" y="151"/>
                </a:lnTo>
                <a:lnTo>
                  <a:pt x="202" y="152"/>
                </a:lnTo>
                <a:lnTo>
                  <a:pt x="188" y="155"/>
                </a:lnTo>
                <a:lnTo>
                  <a:pt x="176" y="154"/>
                </a:lnTo>
                <a:lnTo>
                  <a:pt x="157" y="156"/>
                </a:lnTo>
                <a:lnTo>
                  <a:pt x="142" y="157"/>
                </a:lnTo>
                <a:lnTo>
                  <a:pt x="123" y="164"/>
                </a:lnTo>
                <a:lnTo>
                  <a:pt x="110" y="166"/>
                </a:lnTo>
                <a:lnTo>
                  <a:pt x="96" y="168"/>
                </a:lnTo>
                <a:lnTo>
                  <a:pt x="74" y="172"/>
                </a:lnTo>
                <a:lnTo>
                  <a:pt x="56" y="175"/>
                </a:lnTo>
                <a:lnTo>
                  <a:pt x="46" y="178"/>
                </a:lnTo>
                <a:lnTo>
                  <a:pt x="27" y="187"/>
                </a:lnTo>
                <a:lnTo>
                  <a:pt x="9" y="194"/>
                </a:lnTo>
                <a:lnTo>
                  <a:pt x="1" y="212"/>
                </a:lnTo>
                <a:lnTo>
                  <a:pt x="1" y="19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8097" name="Freeform 17"/>
          <p:cNvSpPr>
            <a:spLocks/>
          </p:cNvSpPr>
          <p:nvPr/>
        </p:nvSpPr>
        <p:spPr bwMode="auto">
          <a:xfrm rot="-5101665">
            <a:off x="3679031" y="3712369"/>
            <a:ext cx="1081088" cy="361950"/>
          </a:xfrm>
          <a:custGeom>
            <a:avLst/>
            <a:gdLst>
              <a:gd name="T0" fmla="*/ 1 w 681"/>
              <a:gd name="T1" fmla="*/ 19 h 228"/>
              <a:gd name="T2" fmla="*/ 8 w 681"/>
              <a:gd name="T3" fmla="*/ 19 h 228"/>
              <a:gd name="T4" fmla="*/ 46 w 681"/>
              <a:gd name="T5" fmla="*/ 42 h 228"/>
              <a:gd name="T6" fmla="*/ 90 w 681"/>
              <a:gd name="T7" fmla="*/ 55 h 228"/>
              <a:gd name="T8" fmla="*/ 126 w 681"/>
              <a:gd name="T9" fmla="*/ 64 h 228"/>
              <a:gd name="T10" fmla="*/ 166 w 681"/>
              <a:gd name="T11" fmla="*/ 72 h 228"/>
              <a:gd name="T12" fmla="*/ 211 w 681"/>
              <a:gd name="T13" fmla="*/ 72 h 228"/>
              <a:gd name="T14" fmla="*/ 254 w 681"/>
              <a:gd name="T15" fmla="*/ 76 h 228"/>
              <a:gd name="T16" fmla="*/ 295 w 681"/>
              <a:gd name="T17" fmla="*/ 76 h 228"/>
              <a:gd name="T18" fmla="*/ 331 w 681"/>
              <a:gd name="T19" fmla="*/ 74 h 228"/>
              <a:gd name="T20" fmla="*/ 368 w 681"/>
              <a:gd name="T21" fmla="*/ 73 h 228"/>
              <a:gd name="T22" fmla="*/ 403 w 681"/>
              <a:gd name="T23" fmla="*/ 73 h 228"/>
              <a:gd name="T24" fmla="*/ 438 w 681"/>
              <a:gd name="T25" fmla="*/ 71 h 228"/>
              <a:gd name="T26" fmla="*/ 476 w 681"/>
              <a:gd name="T27" fmla="*/ 68 h 228"/>
              <a:gd name="T28" fmla="*/ 502 w 681"/>
              <a:gd name="T29" fmla="*/ 65 h 228"/>
              <a:gd name="T30" fmla="*/ 532 w 681"/>
              <a:gd name="T31" fmla="*/ 61 h 228"/>
              <a:gd name="T32" fmla="*/ 576 w 681"/>
              <a:gd name="T33" fmla="*/ 56 h 228"/>
              <a:gd name="T34" fmla="*/ 617 w 681"/>
              <a:gd name="T35" fmla="*/ 47 h 228"/>
              <a:gd name="T36" fmla="*/ 644 w 681"/>
              <a:gd name="T37" fmla="*/ 40 h 228"/>
              <a:gd name="T38" fmla="*/ 662 w 681"/>
              <a:gd name="T39" fmla="*/ 29 h 228"/>
              <a:gd name="T40" fmla="*/ 680 w 681"/>
              <a:gd name="T41" fmla="*/ 13 h 228"/>
              <a:gd name="T42" fmla="*/ 673 w 681"/>
              <a:gd name="T43" fmla="*/ 211 h 228"/>
              <a:gd name="T44" fmla="*/ 673 w 681"/>
              <a:gd name="T45" fmla="*/ 211 h 228"/>
              <a:gd name="T46" fmla="*/ 647 w 681"/>
              <a:gd name="T47" fmla="*/ 194 h 228"/>
              <a:gd name="T48" fmla="*/ 610 w 681"/>
              <a:gd name="T49" fmla="*/ 178 h 228"/>
              <a:gd name="T50" fmla="*/ 580 w 681"/>
              <a:gd name="T51" fmla="*/ 169 h 228"/>
              <a:gd name="T52" fmla="*/ 547 w 681"/>
              <a:gd name="T53" fmla="*/ 164 h 228"/>
              <a:gd name="T54" fmla="*/ 505 w 681"/>
              <a:gd name="T55" fmla="*/ 156 h 228"/>
              <a:gd name="T56" fmla="*/ 479 w 681"/>
              <a:gd name="T57" fmla="*/ 154 h 228"/>
              <a:gd name="T58" fmla="*/ 433 w 681"/>
              <a:gd name="T59" fmla="*/ 149 h 228"/>
              <a:gd name="T60" fmla="*/ 395 w 681"/>
              <a:gd name="T61" fmla="*/ 146 h 228"/>
              <a:gd name="T62" fmla="*/ 352 w 681"/>
              <a:gd name="T63" fmla="*/ 146 h 228"/>
              <a:gd name="T64" fmla="*/ 322 w 681"/>
              <a:gd name="T65" fmla="*/ 146 h 228"/>
              <a:gd name="T66" fmla="*/ 274 w 681"/>
              <a:gd name="T67" fmla="*/ 148 h 228"/>
              <a:gd name="T68" fmla="*/ 220 w 681"/>
              <a:gd name="T69" fmla="*/ 151 h 228"/>
              <a:gd name="T70" fmla="*/ 188 w 681"/>
              <a:gd name="T71" fmla="*/ 155 h 228"/>
              <a:gd name="T72" fmla="*/ 157 w 681"/>
              <a:gd name="T73" fmla="*/ 156 h 228"/>
              <a:gd name="T74" fmla="*/ 123 w 681"/>
              <a:gd name="T75" fmla="*/ 164 h 228"/>
              <a:gd name="T76" fmla="*/ 96 w 681"/>
              <a:gd name="T77" fmla="*/ 168 h 228"/>
              <a:gd name="T78" fmla="*/ 56 w 681"/>
              <a:gd name="T79" fmla="*/ 175 h 228"/>
              <a:gd name="T80" fmla="*/ 27 w 681"/>
              <a:gd name="T81" fmla="*/ 187 h 228"/>
              <a:gd name="T82" fmla="*/ 1 w 681"/>
              <a:gd name="T83" fmla="*/ 212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1" h="228">
                <a:moveTo>
                  <a:pt x="1" y="19"/>
                </a:moveTo>
                <a:lnTo>
                  <a:pt x="1" y="19"/>
                </a:lnTo>
                <a:lnTo>
                  <a:pt x="0" y="0"/>
                </a:lnTo>
                <a:lnTo>
                  <a:pt x="8" y="19"/>
                </a:lnTo>
                <a:lnTo>
                  <a:pt x="19" y="30"/>
                </a:lnTo>
                <a:lnTo>
                  <a:pt x="46" y="42"/>
                </a:lnTo>
                <a:lnTo>
                  <a:pt x="68" y="48"/>
                </a:lnTo>
                <a:lnTo>
                  <a:pt x="90" y="55"/>
                </a:lnTo>
                <a:lnTo>
                  <a:pt x="104" y="59"/>
                </a:lnTo>
                <a:lnTo>
                  <a:pt x="126" y="64"/>
                </a:lnTo>
                <a:lnTo>
                  <a:pt x="140" y="67"/>
                </a:lnTo>
                <a:lnTo>
                  <a:pt x="166" y="72"/>
                </a:lnTo>
                <a:lnTo>
                  <a:pt x="188" y="71"/>
                </a:lnTo>
                <a:lnTo>
                  <a:pt x="211" y="72"/>
                </a:lnTo>
                <a:lnTo>
                  <a:pt x="232" y="74"/>
                </a:lnTo>
                <a:lnTo>
                  <a:pt x="254" y="76"/>
                </a:lnTo>
                <a:lnTo>
                  <a:pt x="274" y="78"/>
                </a:lnTo>
                <a:lnTo>
                  <a:pt x="295" y="76"/>
                </a:lnTo>
                <a:lnTo>
                  <a:pt x="312" y="73"/>
                </a:lnTo>
                <a:lnTo>
                  <a:pt x="331" y="74"/>
                </a:lnTo>
                <a:lnTo>
                  <a:pt x="350" y="73"/>
                </a:lnTo>
                <a:lnTo>
                  <a:pt x="368" y="73"/>
                </a:lnTo>
                <a:lnTo>
                  <a:pt x="389" y="73"/>
                </a:lnTo>
                <a:lnTo>
                  <a:pt x="403" y="73"/>
                </a:lnTo>
                <a:lnTo>
                  <a:pt x="420" y="72"/>
                </a:lnTo>
                <a:lnTo>
                  <a:pt x="438" y="71"/>
                </a:lnTo>
                <a:lnTo>
                  <a:pt x="460" y="71"/>
                </a:lnTo>
                <a:lnTo>
                  <a:pt x="476" y="68"/>
                </a:lnTo>
                <a:lnTo>
                  <a:pt x="488" y="70"/>
                </a:lnTo>
                <a:lnTo>
                  <a:pt x="502" y="65"/>
                </a:lnTo>
                <a:lnTo>
                  <a:pt x="516" y="64"/>
                </a:lnTo>
                <a:lnTo>
                  <a:pt x="532" y="61"/>
                </a:lnTo>
                <a:lnTo>
                  <a:pt x="551" y="58"/>
                </a:lnTo>
                <a:lnTo>
                  <a:pt x="576" y="56"/>
                </a:lnTo>
                <a:lnTo>
                  <a:pt x="593" y="52"/>
                </a:lnTo>
                <a:lnTo>
                  <a:pt x="617" y="47"/>
                </a:lnTo>
                <a:lnTo>
                  <a:pt x="635" y="43"/>
                </a:lnTo>
                <a:lnTo>
                  <a:pt x="644" y="40"/>
                </a:lnTo>
                <a:lnTo>
                  <a:pt x="653" y="34"/>
                </a:lnTo>
                <a:lnTo>
                  <a:pt x="662" y="29"/>
                </a:lnTo>
                <a:lnTo>
                  <a:pt x="671" y="20"/>
                </a:lnTo>
                <a:lnTo>
                  <a:pt x="680" y="13"/>
                </a:lnTo>
                <a:lnTo>
                  <a:pt x="680" y="227"/>
                </a:lnTo>
                <a:lnTo>
                  <a:pt x="673" y="211"/>
                </a:lnTo>
                <a:lnTo>
                  <a:pt x="664" y="206"/>
                </a:lnTo>
                <a:lnTo>
                  <a:pt x="673" y="211"/>
                </a:lnTo>
                <a:lnTo>
                  <a:pt x="656" y="197"/>
                </a:lnTo>
                <a:lnTo>
                  <a:pt x="647" y="194"/>
                </a:lnTo>
                <a:lnTo>
                  <a:pt x="636" y="186"/>
                </a:lnTo>
                <a:lnTo>
                  <a:pt x="610" y="178"/>
                </a:lnTo>
                <a:lnTo>
                  <a:pt x="595" y="172"/>
                </a:lnTo>
                <a:lnTo>
                  <a:pt x="580" y="169"/>
                </a:lnTo>
                <a:lnTo>
                  <a:pt x="565" y="167"/>
                </a:lnTo>
                <a:lnTo>
                  <a:pt x="547" y="164"/>
                </a:lnTo>
                <a:lnTo>
                  <a:pt x="526" y="161"/>
                </a:lnTo>
                <a:lnTo>
                  <a:pt x="505" y="156"/>
                </a:lnTo>
                <a:lnTo>
                  <a:pt x="497" y="156"/>
                </a:lnTo>
                <a:lnTo>
                  <a:pt x="479" y="154"/>
                </a:lnTo>
                <a:lnTo>
                  <a:pt x="460" y="151"/>
                </a:lnTo>
                <a:lnTo>
                  <a:pt x="433" y="149"/>
                </a:lnTo>
                <a:lnTo>
                  <a:pt x="418" y="148"/>
                </a:lnTo>
                <a:lnTo>
                  <a:pt x="395" y="146"/>
                </a:lnTo>
                <a:lnTo>
                  <a:pt x="371" y="146"/>
                </a:lnTo>
                <a:lnTo>
                  <a:pt x="352" y="146"/>
                </a:lnTo>
                <a:lnTo>
                  <a:pt x="337" y="146"/>
                </a:lnTo>
                <a:lnTo>
                  <a:pt x="322" y="146"/>
                </a:lnTo>
                <a:lnTo>
                  <a:pt x="303" y="148"/>
                </a:lnTo>
                <a:lnTo>
                  <a:pt x="274" y="148"/>
                </a:lnTo>
                <a:lnTo>
                  <a:pt x="249" y="151"/>
                </a:lnTo>
                <a:lnTo>
                  <a:pt x="220" y="151"/>
                </a:lnTo>
                <a:lnTo>
                  <a:pt x="202" y="152"/>
                </a:lnTo>
                <a:lnTo>
                  <a:pt x="188" y="155"/>
                </a:lnTo>
                <a:lnTo>
                  <a:pt x="176" y="154"/>
                </a:lnTo>
                <a:lnTo>
                  <a:pt x="157" y="156"/>
                </a:lnTo>
                <a:lnTo>
                  <a:pt x="142" y="157"/>
                </a:lnTo>
                <a:lnTo>
                  <a:pt x="123" y="164"/>
                </a:lnTo>
                <a:lnTo>
                  <a:pt x="110" y="166"/>
                </a:lnTo>
                <a:lnTo>
                  <a:pt x="96" y="168"/>
                </a:lnTo>
                <a:lnTo>
                  <a:pt x="74" y="172"/>
                </a:lnTo>
                <a:lnTo>
                  <a:pt x="56" y="175"/>
                </a:lnTo>
                <a:lnTo>
                  <a:pt x="46" y="178"/>
                </a:lnTo>
                <a:lnTo>
                  <a:pt x="27" y="187"/>
                </a:lnTo>
                <a:lnTo>
                  <a:pt x="9" y="194"/>
                </a:lnTo>
                <a:lnTo>
                  <a:pt x="1" y="212"/>
                </a:lnTo>
                <a:lnTo>
                  <a:pt x="1" y="19"/>
                </a:lnTo>
              </a:path>
            </a:pathLst>
          </a:custGeom>
          <a:solidFill>
            <a:srgbClr val="FF0000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8098" name="Oval 18"/>
          <p:cNvSpPr>
            <a:spLocks noChangeArrowheads="1"/>
          </p:cNvSpPr>
          <p:nvPr/>
        </p:nvSpPr>
        <p:spPr bwMode="auto">
          <a:xfrm rot="-6149381">
            <a:off x="5753100" y="3543300"/>
            <a:ext cx="1054100" cy="2159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9" name="Oval 19"/>
          <p:cNvSpPr>
            <a:spLocks noChangeArrowheads="1"/>
          </p:cNvSpPr>
          <p:nvPr/>
        </p:nvSpPr>
        <p:spPr bwMode="auto">
          <a:xfrm rot="-5397493">
            <a:off x="4381500" y="3771900"/>
            <a:ext cx="1054100" cy="2159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100" name="Oval 20"/>
          <p:cNvSpPr>
            <a:spLocks noChangeArrowheads="1"/>
          </p:cNvSpPr>
          <p:nvPr/>
        </p:nvSpPr>
        <p:spPr bwMode="auto">
          <a:xfrm rot="-4515754">
            <a:off x="2933700" y="3695700"/>
            <a:ext cx="1054100" cy="2159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101" name="Freeform 21"/>
          <p:cNvSpPr>
            <a:spLocks/>
          </p:cNvSpPr>
          <p:nvPr/>
        </p:nvSpPr>
        <p:spPr bwMode="auto">
          <a:xfrm>
            <a:off x="1295400" y="2209800"/>
            <a:ext cx="6019800" cy="1574800"/>
          </a:xfrm>
          <a:custGeom>
            <a:avLst/>
            <a:gdLst>
              <a:gd name="T0" fmla="*/ 0 w 3792"/>
              <a:gd name="T1" fmla="*/ 0 h 992"/>
              <a:gd name="T2" fmla="*/ 96 w 3792"/>
              <a:gd name="T3" fmla="*/ 240 h 992"/>
              <a:gd name="T4" fmla="*/ 288 w 3792"/>
              <a:gd name="T5" fmla="*/ 384 h 992"/>
              <a:gd name="T6" fmla="*/ 576 w 3792"/>
              <a:gd name="T7" fmla="*/ 432 h 992"/>
              <a:gd name="T8" fmla="*/ 912 w 3792"/>
              <a:gd name="T9" fmla="*/ 768 h 992"/>
              <a:gd name="T10" fmla="*/ 1104 w 3792"/>
              <a:gd name="T11" fmla="*/ 816 h 992"/>
              <a:gd name="T12" fmla="*/ 1440 w 3792"/>
              <a:gd name="T13" fmla="*/ 816 h 992"/>
              <a:gd name="T14" fmla="*/ 1632 w 3792"/>
              <a:gd name="T15" fmla="*/ 864 h 992"/>
              <a:gd name="T16" fmla="*/ 1824 w 3792"/>
              <a:gd name="T17" fmla="*/ 960 h 992"/>
              <a:gd name="T18" fmla="*/ 2304 w 3792"/>
              <a:gd name="T19" fmla="*/ 864 h 992"/>
              <a:gd name="T20" fmla="*/ 2736 w 3792"/>
              <a:gd name="T21" fmla="*/ 960 h 992"/>
              <a:gd name="T22" fmla="*/ 3072 w 3792"/>
              <a:gd name="T23" fmla="*/ 672 h 992"/>
              <a:gd name="T24" fmla="*/ 3552 w 3792"/>
              <a:gd name="T25" fmla="*/ 720 h 992"/>
              <a:gd name="T26" fmla="*/ 3696 w 3792"/>
              <a:gd name="T27" fmla="*/ 576 h 992"/>
              <a:gd name="T28" fmla="*/ 3792 w 3792"/>
              <a:gd name="T29" fmla="*/ 576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792" h="992">
                <a:moveTo>
                  <a:pt x="0" y="0"/>
                </a:moveTo>
                <a:cubicBezTo>
                  <a:pt x="24" y="88"/>
                  <a:pt x="48" y="176"/>
                  <a:pt x="96" y="240"/>
                </a:cubicBezTo>
                <a:cubicBezTo>
                  <a:pt x="144" y="304"/>
                  <a:pt x="208" y="352"/>
                  <a:pt x="288" y="384"/>
                </a:cubicBezTo>
                <a:cubicBezTo>
                  <a:pt x="368" y="416"/>
                  <a:pt x="472" y="368"/>
                  <a:pt x="576" y="432"/>
                </a:cubicBezTo>
                <a:cubicBezTo>
                  <a:pt x="680" y="496"/>
                  <a:pt x="824" y="704"/>
                  <a:pt x="912" y="768"/>
                </a:cubicBezTo>
                <a:cubicBezTo>
                  <a:pt x="1000" y="832"/>
                  <a:pt x="1016" y="808"/>
                  <a:pt x="1104" y="816"/>
                </a:cubicBezTo>
                <a:cubicBezTo>
                  <a:pt x="1192" y="824"/>
                  <a:pt x="1352" y="808"/>
                  <a:pt x="1440" y="816"/>
                </a:cubicBezTo>
                <a:cubicBezTo>
                  <a:pt x="1528" y="824"/>
                  <a:pt x="1568" y="840"/>
                  <a:pt x="1632" y="864"/>
                </a:cubicBezTo>
                <a:cubicBezTo>
                  <a:pt x="1696" y="888"/>
                  <a:pt x="1712" y="960"/>
                  <a:pt x="1824" y="960"/>
                </a:cubicBezTo>
                <a:cubicBezTo>
                  <a:pt x="1936" y="960"/>
                  <a:pt x="2152" y="864"/>
                  <a:pt x="2304" y="864"/>
                </a:cubicBezTo>
                <a:cubicBezTo>
                  <a:pt x="2456" y="864"/>
                  <a:pt x="2608" y="992"/>
                  <a:pt x="2736" y="960"/>
                </a:cubicBezTo>
                <a:cubicBezTo>
                  <a:pt x="2864" y="928"/>
                  <a:pt x="2936" y="712"/>
                  <a:pt x="3072" y="672"/>
                </a:cubicBezTo>
                <a:cubicBezTo>
                  <a:pt x="3208" y="632"/>
                  <a:pt x="3448" y="736"/>
                  <a:pt x="3552" y="720"/>
                </a:cubicBezTo>
                <a:cubicBezTo>
                  <a:pt x="3656" y="704"/>
                  <a:pt x="3656" y="600"/>
                  <a:pt x="3696" y="576"/>
                </a:cubicBezTo>
                <a:cubicBezTo>
                  <a:pt x="3736" y="552"/>
                  <a:pt x="3764" y="564"/>
                  <a:pt x="3792" y="576"/>
                </a:cubicBezTo>
              </a:path>
            </a:pathLst>
          </a:custGeom>
          <a:noFill/>
          <a:ln w="31750" cap="flat" cmpd="sng">
            <a:solidFill>
              <a:srgbClr val="339966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58103" name="Line 23"/>
          <p:cNvSpPr>
            <a:spLocks noChangeShapeType="1"/>
          </p:cNvSpPr>
          <p:nvPr/>
        </p:nvSpPr>
        <p:spPr bwMode="auto">
          <a:xfrm>
            <a:off x="4413737" y="2265748"/>
            <a:ext cx="158262" cy="1391852"/>
          </a:xfrm>
          <a:prstGeom prst="line">
            <a:avLst/>
          </a:prstGeom>
          <a:noFill/>
          <a:ln w="19050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558104" name="Text Box 24"/>
          <p:cNvSpPr txBox="1">
            <a:spLocks noChangeArrowheads="1"/>
          </p:cNvSpPr>
          <p:nvPr/>
        </p:nvSpPr>
        <p:spPr bwMode="auto">
          <a:xfrm>
            <a:off x="2986916" y="1832916"/>
            <a:ext cx="2916359" cy="369332"/>
          </a:xfrm>
          <a:prstGeom prst="rect">
            <a:avLst/>
          </a:prstGeom>
          <a:noFill/>
          <a:ln w="19050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" charset="0"/>
              <a:buNone/>
            </a:pPr>
            <a:r>
              <a:rPr lang="en-GB" b="1" dirty="0">
                <a:solidFill>
                  <a:srgbClr val="008000"/>
                </a:solidFill>
              </a:rPr>
              <a:t>Closed orbit for p &lt; p</a:t>
            </a:r>
            <a:r>
              <a:rPr lang="en-GB" b="1" baseline="-25000" dirty="0">
                <a:solidFill>
                  <a:srgbClr val="008000"/>
                </a:solidFill>
              </a:rPr>
              <a:t>0</a:t>
            </a:r>
            <a:r>
              <a:rPr lang="en-GB" b="1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558106" name="Line 26"/>
          <p:cNvSpPr>
            <a:spLocks noChangeShapeType="1"/>
          </p:cNvSpPr>
          <p:nvPr/>
        </p:nvSpPr>
        <p:spPr bwMode="auto">
          <a:xfrm flipV="1">
            <a:off x="1295400" y="3048000"/>
            <a:ext cx="457200" cy="1828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58107" name="Text Box 27"/>
          <p:cNvSpPr txBox="1">
            <a:spLocks noChangeArrowheads="1"/>
          </p:cNvSpPr>
          <p:nvPr/>
        </p:nvSpPr>
        <p:spPr bwMode="auto">
          <a:xfrm>
            <a:off x="290068" y="4876800"/>
            <a:ext cx="2704688" cy="369332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" charset="0"/>
              <a:buNone/>
            </a:pPr>
            <a:r>
              <a:rPr lang="en-GB" b="1" dirty="0">
                <a:solidFill>
                  <a:srgbClr val="0000CC"/>
                </a:solidFill>
              </a:rPr>
              <a:t>C</a:t>
            </a:r>
            <a:r>
              <a:rPr lang="en-GB" b="1" dirty="0" smtClean="0">
                <a:solidFill>
                  <a:srgbClr val="0000CC"/>
                </a:solidFill>
              </a:rPr>
              <a:t>losed </a:t>
            </a:r>
            <a:r>
              <a:rPr lang="en-GB" b="1" dirty="0">
                <a:solidFill>
                  <a:srgbClr val="0000CC"/>
                </a:solidFill>
              </a:rPr>
              <a:t>orbit for p=p</a:t>
            </a:r>
            <a:r>
              <a:rPr lang="en-GB" b="1" baseline="-25000" dirty="0">
                <a:solidFill>
                  <a:srgbClr val="0000CC"/>
                </a:solidFill>
              </a:rPr>
              <a:t>0</a:t>
            </a:r>
          </a:p>
        </p:txBody>
      </p:sp>
      <p:sp>
        <p:nvSpPr>
          <p:cNvPr id="558108" name="Freeform 28"/>
          <p:cNvSpPr>
            <a:spLocks/>
          </p:cNvSpPr>
          <p:nvPr/>
        </p:nvSpPr>
        <p:spPr bwMode="auto">
          <a:xfrm>
            <a:off x="914400" y="2743200"/>
            <a:ext cx="6705600" cy="1549400"/>
          </a:xfrm>
          <a:custGeom>
            <a:avLst/>
            <a:gdLst>
              <a:gd name="T0" fmla="*/ 0 w 4224"/>
              <a:gd name="T1" fmla="*/ 0 h 976"/>
              <a:gd name="T2" fmla="*/ 288 w 4224"/>
              <a:gd name="T3" fmla="*/ 96 h 976"/>
              <a:gd name="T4" fmla="*/ 576 w 4224"/>
              <a:gd name="T5" fmla="*/ 528 h 976"/>
              <a:gd name="T6" fmla="*/ 1104 w 4224"/>
              <a:gd name="T7" fmla="*/ 624 h 976"/>
              <a:gd name="T8" fmla="*/ 1536 w 4224"/>
              <a:gd name="T9" fmla="*/ 864 h 976"/>
              <a:gd name="T10" fmla="*/ 2064 w 4224"/>
              <a:gd name="T11" fmla="*/ 864 h 976"/>
              <a:gd name="T12" fmla="*/ 2544 w 4224"/>
              <a:gd name="T13" fmla="*/ 960 h 976"/>
              <a:gd name="T14" fmla="*/ 2928 w 4224"/>
              <a:gd name="T15" fmla="*/ 768 h 976"/>
              <a:gd name="T16" fmla="*/ 3456 w 4224"/>
              <a:gd name="T17" fmla="*/ 816 h 976"/>
              <a:gd name="T18" fmla="*/ 3840 w 4224"/>
              <a:gd name="T19" fmla="*/ 576 h 976"/>
              <a:gd name="T20" fmla="*/ 4224 w 4224"/>
              <a:gd name="T21" fmla="*/ 576 h 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224" h="976">
                <a:moveTo>
                  <a:pt x="0" y="0"/>
                </a:moveTo>
                <a:cubicBezTo>
                  <a:pt x="96" y="4"/>
                  <a:pt x="192" y="8"/>
                  <a:pt x="288" y="96"/>
                </a:cubicBezTo>
                <a:cubicBezTo>
                  <a:pt x="384" y="184"/>
                  <a:pt x="440" y="440"/>
                  <a:pt x="576" y="528"/>
                </a:cubicBezTo>
                <a:cubicBezTo>
                  <a:pt x="712" y="616"/>
                  <a:pt x="944" y="568"/>
                  <a:pt x="1104" y="624"/>
                </a:cubicBezTo>
                <a:cubicBezTo>
                  <a:pt x="1264" y="680"/>
                  <a:pt x="1376" y="824"/>
                  <a:pt x="1536" y="864"/>
                </a:cubicBezTo>
                <a:cubicBezTo>
                  <a:pt x="1696" y="904"/>
                  <a:pt x="1896" y="848"/>
                  <a:pt x="2064" y="864"/>
                </a:cubicBezTo>
                <a:cubicBezTo>
                  <a:pt x="2232" y="880"/>
                  <a:pt x="2400" y="976"/>
                  <a:pt x="2544" y="960"/>
                </a:cubicBezTo>
                <a:cubicBezTo>
                  <a:pt x="2688" y="944"/>
                  <a:pt x="2776" y="792"/>
                  <a:pt x="2928" y="768"/>
                </a:cubicBezTo>
                <a:cubicBezTo>
                  <a:pt x="3080" y="744"/>
                  <a:pt x="3304" y="848"/>
                  <a:pt x="3456" y="816"/>
                </a:cubicBezTo>
                <a:cubicBezTo>
                  <a:pt x="3608" y="784"/>
                  <a:pt x="3712" y="616"/>
                  <a:pt x="3840" y="576"/>
                </a:cubicBezTo>
                <a:cubicBezTo>
                  <a:pt x="3968" y="536"/>
                  <a:pt x="4160" y="576"/>
                  <a:pt x="4224" y="576"/>
                </a:cubicBezTo>
              </a:path>
            </a:pathLst>
          </a:custGeom>
          <a:noFill/>
          <a:ln w="31750" cap="flat" cmpd="sng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58109" name="Text Box 29"/>
          <p:cNvSpPr txBox="1">
            <a:spLocks noChangeArrowheads="1"/>
          </p:cNvSpPr>
          <p:nvPr/>
        </p:nvSpPr>
        <p:spPr bwMode="auto">
          <a:xfrm>
            <a:off x="6122786" y="4724400"/>
            <a:ext cx="2681168" cy="369332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" charset="0"/>
              <a:buNone/>
            </a:pPr>
            <a:r>
              <a:rPr lang="en-GB" b="1" dirty="0">
                <a:solidFill>
                  <a:srgbClr val="FF3300"/>
                </a:solidFill>
              </a:rPr>
              <a:t>Closed orbit for p &gt; p</a:t>
            </a:r>
            <a:r>
              <a:rPr lang="en-GB" b="1" baseline="-25000" dirty="0">
                <a:solidFill>
                  <a:srgbClr val="FF3300"/>
                </a:solidFill>
              </a:rPr>
              <a:t>0</a:t>
            </a:r>
            <a:r>
              <a:rPr lang="en-GB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558110" name="Line 30"/>
          <p:cNvSpPr>
            <a:spLocks noChangeShapeType="1"/>
          </p:cNvSpPr>
          <p:nvPr/>
        </p:nvSpPr>
        <p:spPr bwMode="auto">
          <a:xfrm flipH="1" flipV="1">
            <a:off x="6705600" y="3962400"/>
            <a:ext cx="457200" cy="83820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558112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139197"/>
              </p:ext>
            </p:extLst>
          </p:nvPr>
        </p:nvGraphicFramePr>
        <p:xfrm>
          <a:off x="3810000" y="5562600"/>
          <a:ext cx="2286000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8" name="Equation" r:id="rId3" imgW="1117440" imgH="431640" progId="Equation.3">
                  <p:embed/>
                </p:oleObj>
              </mc:Choice>
              <mc:Fallback>
                <p:oleObj name="Equation" r:id="rId3" imgW="1117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5562600"/>
                        <a:ext cx="2286000" cy="8842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58113" name="AutoShape 33"/>
          <p:cNvCxnSpPr>
            <a:cxnSpLocks noChangeShapeType="1"/>
          </p:cNvCxnSpPr>
          <p:nvPr/>
        </p:nvCxnSpPr>
        <p:spPr bwMode="auto">
          <a:xfrm rot="5400000" flipH="1">
            <a:off x="4159250" y="4768850"/>
            <a:ext cx="1282700" cy="304800"/>
          </a:xfrm>
          <a:prstGeom prst="curvedConnector3">
            <a:avLst>
              <a:gd name="adj1" fmla="val 50495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58114" name="AutoShape 34"/>
          <p:cNvSpPr>
            <a:spLocks noChangeArrowheads="1"/>
          </p:cNvSpPr>
          <p:nvPr/>
        </p:nvSpPr>
        <p:spPr bwMode="auto">
          <a:xfrm>
            <a:off x="4495800" y="3886200"/>
            <a:ext cx="152400" cy="304800"/>
          </a:xfrm>
          <a:prstGeom prst="upDownArrow">
            <a:avLst>
              <a:gd name="adj1" fmla="val 50000"/>
              <a:gd name="adj2" fmla="val 400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28" name="Picture 12" descr="C:\My Documents\work\acc_course\acc_pics\scans\off_momentum_E&amp;S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93658" cy="175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695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Dispersion at LHC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1" descr="https://ab-dep-op-elogbook.web.cern.ch/ab-dep-op-elogbook/elogbook/attach.php?attachId=1054267&amp;type=png&amp;fname=2009112120183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19768"/>
            <a:ext cx="9144000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761356" y="2234067"/>
            <a:ext cx="181086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HORIZONTAL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831445" y="3256578"/>
            <a:ext cx="181086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VERTICAL</a:t>
            </a:r>
            <a:endParaRPr 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303751" y="2198793"/>
            <a:ext cx="4303750" cy="4375057"/>
            <a:chOff x="4303751" y="2198793"/>
            <a:chExt cx="4303750" cy="4375057"/>
          </a:xfrm>
        </p:grpSpPr>
        <p:sp>
          <p:nvSpPr>
            <p:cNvPr id="8" name="TextBox 7"/>
            <p:cNvSpPr txBox="1"/>
            <p:nvPr/>
          </p:nvSpPr>
          <p:spPr>
            <a:xfrm>
              <a:off x="4303751" y="5380728"/>
              <a:ext cx="4303750" cy="11931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Between an arc and the straight section there is the so-called </a:t>
              </a:r>
              <a:r>
                <a:rPr lang="en-US" dirty="0" smtClean="0">
                  <a:solidFill>
                    <a:srgbClr val="FF0000"/>
                  </a:solidFill>
                </a:rPr>
                <a:t>dispersion suppressor</a:t>
              </a:r>
              <a:r>
                <a:rPr lang="en-US" dirty="0" smtClean="0"/>
                <a:t> that brings the dispersion function to zero in the straight section in a controlled way.</a:t>
              </a:r>
              <a:endParaRPr lang="en-US" dirty="0"/>
            </a:p>
          </p:txBody>
        </p:sp>
        <p:cxnSp>
          <p:nvCxnSpPr>
            <p:cNvPr id="12" name="Straight Arrow Connector 11"/>
            <p:cNvCxnSpPr>
              <a:stCxn id="8" idx="0"/>
            </p:cNvCxnSpPr>
            <p:nvPr/>
          </p:nvCxnSpPr>
          <p:spPr>
            <a:xfrm flipH="1" flipV="1">
              <a:off x="5267979" y="2198793"/>
              <a:ext cx="1187647" cy="318193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199900" y="5408795"/>
            <a:ext cx="3133956" cy="1127561"/>
            <a:chOff x="5338532" y="5079564"/>
            <a:chExt cx="3133956" cy="1127561"/>
          </a:xfrm>
        </p:grpSpPr>
        <p:graphicFrame>
          <p:nvGraphicFramePr>
            <p:cNvPr id="4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5818871"/>
                </p:ext>
              </p:extLst>
            </p:nvPr>
          </p:nvGraphicFramePr>
          <p:xfrm>
            <a:off x="5424488" y="5413375"/>
            <a:ext cx="3048000" cy="793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77" name="Equation" r:id="rId4" imgW="2044700" imgH="533400" progId="Equation.3">
                    <p:embed/>
                  </p:oleObj>
                </mc:Choice>
                <mc:Fallback>
                  <p:oleObj name="Equation" r:id="rId4" imgW="2044700" imgH="533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24488" y="5413375"/>
                          <a:ext cx="3048000" cy="79375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5338532" y="5079564"/>
              <a:ext cx="24576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Beam size affected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68563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9F89-4E61-E645-B94A-784F4465F77D}" type="slidenum">
              <a:rPr lang="en-GB"/>
              <a:pPr/>
              <a:t>44</a:t>
            </a:fld>
            <a:endParaRPr lang="en-GB"/>
          </a:p>
        </p:txBody>
      </p:sp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Chromaticity</a:t>
            </a:r>
          </a:p>
        </p:txBody>
      </p:sp>
      <p:sp>
        <p:nvSpPr>
          <p:cNvPr id="560148" name="Line 20"/>
          <p:cNvSpPr>
            <a:spLocks noChangeShapeType="1"/>
          </p:cNvSpPr>
          <p:nvPr/>
        </p:nvSpPr>
        <p:spPr bwMode="auto">
          <a:xfrm>
            <a:off x="1143000" y="2971800"/>
            <a:ext cx="70866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0149" name="Line 21"/>
          <p:cNvSpPr>
            <a:spLocks noChangeShapeType="1"/>
          </p:cNvSpPr>
          <p:nvPr/>
        </p:nvSpPr>
        <p:spPr bwMode="auto">
          <a:xfrm>
            <a:off x="2971800" y="1524000"/>
            <a:ext cx="4800600" cy="16764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0150" name="Line 22"/>
          <p:cNvSpPr>
            <a:spLocks noChangeShapeType="1"/>
          </p:cNvSpPr>
          <p:nvPr/>
        </p:nvSpPr>
        <p:spPr bwMode="auto">
          <a:xfrm>
            <a:off x="2971800" y="1524000"/>
            <a:ext cx="3352800" cy="1600200"/>
          </a:xfrm>
          <a:prstGeom prst="line">
            <a:avLst/>
          </a:prstGeom>
          <a:noFill/>
          <a:ln w="19050">
            <a:solidFill>
              <a:srgbClr val="99CC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0151" name="Line 23"/>
          <p:cNvSpPr>
            <a:spLocks noChangeShapeType="1"/>
          </p:cNvSpPr>
          <p:nvPr/>
        </p:nvSpPr>
        <p:spPr bwMode="auto">
          <a:xfrm>
            <a:off x="2971800" y="1524000"/>
            <a:ext cx="5715000" cy="1600200"/>
          </a:xfrm>
          <a:prstGeom prst="line">
            <a:avLst/>
          </a:prstGeom>
          <a:noFill/>
          <a:ln w="19050">
            <a:solidFill>
              <a:srgbClr val="FF66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0152" name="Line 24"/>
          <p:cNvSpPr>
            <a:spLocks noChangeShapeType="1"/>
          </p:cNvSpPr>
          <p:nvPr/>
        </p:nvSpPr>
        <p:spPr bwMode="auto">
          <a:xfrm>
            <a:off x="609600" y="1524000"/>
            <a:ext cx="23622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0147" name="Oval 19"/>
          <p:cNvSpPr>
            <a:spLocks noChangeArrowheads="1"/>
          </p:cNvSpPr>
          <p:nvPr/>
        </p:nvSpPr>
        <p:spPr bwMode="auto">
          <a:xfrm rot="-5369915">
            <a:off x="1436688" y="2449512"/>
            <a:ext cx="2895600" cy="10445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60153" name="Object 25"/>
          <p:cNvGraphicFramePr>
            <a:graphicFrameLocks noChangeAspect="1"/>
          </p:cNvGraphicFramePr>
          <p:nvPr/>
        </p:nvGraphicFramePr>
        <p:xfrm>
          <a:off x="6019800" y="1981200"/>
          <a:ext cx="831850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45" name="Equation" r:id="rId3" imgW="444240" imgH="228600" progId="Equation.3">
                  <p:embed/>
                </p:oleObj>
              </mc:Choice>
              <mc:Fallback>
                <p:oleObj name="Equation" r:id="rId3" imgW="444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981200"/>
                        <a:ext cx="831850" cy="427038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0154" name="Object 26"/>
          <p:cNvGraphicFramePr>
            <a:graphicFrameLocks noChangeAspect="1"/>
          </p:cNvGraphicFramePr>
          <p:nvPr/>
        </p:nvGraphicFramePr>
        <p:xfrm>
          <a:off x="4430713" y="2514600"/>
          <a:ext cx="808037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46" name="Equation" r:id="rId5" imgW="431640" imgH="228600" progId="Equation.3">
                  <p:embed/>
                </p:oleObj>
              </mc:Choice>
              <mc:Fallback>
                <p:oleObj name="Equation" r:id="rId5" imgW="431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713" y="2514600"/>
                        <a:ext cx="808037" cy="42703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0155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166652"/>
              </p:ext>
            </p:extLst>
          </p:nvPr>
        </p:nvGraphicFramePr>
        <p:xfrm>
          <a:off x="7473712" y="3235217"/>
          <a:ext cx="831850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47" name="Equation" r:id="rId7" imgW="444240" imgH="228600" progId="Equation.3">
                  <p:embed/>
                </p:oleObj>
              </mc:Choice>
              <mc:Fallback>
                <p:oleObj name="Equation" r:id="rId7" imgW="444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3712" y="3235217"/>
                        <a:ext cx="831850" cy="4270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0157" name="AutoShape 29"/>
          <p:cNvSpPr>
            <a:spLocks/>
          </p:cNvSpPr>
          <p:nvPr/>
        </p:nvSpPr>
        <p:spPr bwMode="auto">
          <a:xfrm>
            <a:off x="5638800" y="381000"/>
            <a:ext cx="3409950" cy="1558925"/>
          </a:xfrm>
          <a:prstGeom prst="borderCallout2">
            <a:avLst>
              <a:gd name="adj1" fmla="val 7333"/>
              <a:gd name="adj2" fmla="val -2236"/>
              <a:gd name="adj3" fmla="val 7333"/>
              <a:gd name="adj4" fmla="val -5352"/>
              <a:gd name="adj5" fmla="val 112019"/>
              <a:gd name="adj6" fmla="val -11870"/>
            </a:avLst>
          </a:prstGeom>
          <a:solidFill>
            <a:srgbClr val="CCCCFF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800" dirty="0"/>
              <a:t>A particle with a higher momentum </a:t>
            </a:r>
            <a:r>
              <a:rPr lang="en-US" dirty="0" smtClean="0"/>
              <a:t>than</a:t>
            </a:r>
            <a:r>
              <a:rPr lang="en-US" sz="1800" dirty="0" smtClean="0"/>
              <a:t> nominal </a:t>
            </a:r>
            <a:r>
              <a:rPr lang="en-US" sz="1800" dirty="0"/>
              <a:t>will be deviated less in the </a:t>
            </a:r>
            <a:r>
              <a:rPr lang="en-US" sz="1800" dirty="0" err="1"/>
              <a:t>quadrupole</a:t>
            </a:r>
            <a:r>
              <a:rPr lang="en-US" sz="1800" dirty="0"/>
              <a:t> and will have a lower </a:t>
            </a:r>
            <a:r>
              <a:rPr lang="en-US" sz="1800" dirty="0" err="1"/>
              <a:t>betatron</a:t>
            </a:r>
            <a:r>
              <a:rPr lang="en-US" sz="1800" dirty="0"/>
              <a:t> tune</a:t>
            </a:r>
          </a:p>
        </p:txBody>
      </p:sp>
      <p:sp>
        <p:nvSpPr>
          <p:cNvPr id="560158" name="AutoShape 30"/>
          <p:cNvSpPr>
            <a:spLocks/>
          </p:cNvSpPr>
          <p:nvPr/>
        </p:nvSpPr>
        <p:spPr bwMode="auto">
          <a:xfrm>
            <a:off x="1371600" y="4724400"/>
            <a:ext cx="3543300" cy="1273165"/>
          </a:xfrm>
          <a:prstGeom prst="borderCallout2">
            <a:avLst>
              <a:gd name="adj1" fmla="val 7972"/>
              <a:gd name="adj2" fmla="val 102153"/>
              <a:gd name="adj3" fmla="val 7972"/>
              <a:gd name="adj4" fmla="val 105065"/>
              <a:gd name="adj5" fmla="val -128681"/>
              <a:gd name="adj6" fmla="val 123120"/>
            </a:avLst>
          </a:prstGeom>
          <a:solidFill>
            <a:srgbClr val="CCCCFF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800" dirty="0"/>
              <a:t>A particle with a lower momentum </a:t>
            </a:r>
            <a:r>
              <a:rPr lang="en-US" dirty="0" smtClean="0"/>
              <a:t>than nominal</a:t>
            </a:r>
            <a:r>
              <a:rPr lang="en-US" sz="1800" dirty="0" smtClean="0"/>
              <a:t> </a:t>
            </a:r>
            <a:r>
              <a:rPr lang="en-US" sz="1800" dirty="0"/>
              <a:t>will be deviated more in the </a:t>
            </a:r>
            <a:r>
              <a:rPr lang="en-US" sz="1800" dirty="0" err="1"/>
              <a:t>quadrupole</a:t>
            </a:r>
            <a:r>
              <a:rPr lang="en-US" sz="1800" dirty="0"/>
              <a:t> and will have a higher </a:t>
            </a:r>
            <a:r>
              <a:rPr lang="en-US" sz="1800" dirty="0" err="1"/>
              <a:t>betatron</a:t>
            </a:r>
            <a:r>
              <a:rPr lang="en-US" sz="1800" dirty="0"/>
              <a:t> tune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96320" y="4675995"/>
            <a:ext cx="3187465" cy="2029148"/>
            <a:chOff x="5796320" y="4675995"/>
            <a:chExt cx="3187465" cy="2029148"/>
          </a:xfrm>
        </p:grpSpPr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5796320" y="4675995"/>
              <a:ext cx="3187465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dirty="0">
                  <a:sym typeface="Symbol" charset="0"/>
                </a:rPr>
                <a:t> </a:t>
              </a:r>
              <a:r>
                <a:rPr lang="en-US" dirty="0"/>
                <a:t>spread in the tunes</a:t>
              </a:r>
            </a:p>
            <a:p>
              <a:pPr eaLnBrk="0" hangingPunct="0"/>
              <a:r>
                <a:rPr lang="en-US" dirty="0"/>
                <a:t>due to spread in momentum</a:t>
              </a:r>
              <a:endParaRPr lang="en-GB" dirty="0"/>
            </a:p>
          </p:txBody>
        </p:sp>
        <p:graphicFrame>
          <p:nvGraphicFramePr>
            <p:cNvPr id="19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0610906"/>
                </p:ext>
              </p:extLst>
            </p:nvPr>
          </p:nvGraphicFramePr>
          <p:xfrm>
            <a:off x="6082723" y="5379580"/>
            <a:ext cx="2184400" cy="1325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648" name="Equation" r:id="rId9" imgW="711000" imgH="431640" progId="Equation.3">
                    <p:embed/>
                  </p:oleObj>
                </mc:Choice>
                <mc:Fallback>
                  <p:oleObj name="Equation" r:id="rId9" imgW="71100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2723" y="5379580"/>
                          <a:ext cx="2184400" cy="1325563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solidFill>
                            <a:srgbClr val="000000"/>
                          </a:solidFill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94071" y="6488668"/>
            <a:ext cx="2880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Rende</a:t>
            </a:r>
            <a:r>
              <a:rPr lang="en-US" sz="1400" dirty="0" smtClean="0"/>
              <a:t> </a:t>
            </a:r>
            <a:r>
              <a:rPr lang="en-US" sz="1400" dirty="0" err="1" smtClean="0"/>
              <a:t>Steerenberg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4996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0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0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0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0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57" grpId="0" animBg="1" autoUpdateAnimBg="0"/>
      <p:bldP spid="560158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A5687-0C97-EB4D-A967-C736B7794C8D}" type="slidenum">
              <a:rPr lang="en-GB"/>
              <a:pPr/>
              <a:t>45</a:t>
            </a:fld>
            <a:endParaRPr lang="en-GB"/>
          </a:p>
        </p:txBody>
      </p:sp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Chromaticity</a:t>
            </a:r>
          </a:p>
        </p:txBody>
      </p:sp>
      <p:sp>
        <p:nvSpPr>
          <p:cNvPr id="562179" name="Line 3"/>
          <p:cNvSpPr>
            <a:spLocks noChangeShapeType="1"/>
          </p:cNvSpPr>
          <p:nvPr/>
        </p:nvSpPr>
        <p:spPr bwMode="auto">
          <a:xfrm>
            <a:off x="1152525" y="3663950"/>
            <a:ext cx="70866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2180" name="Line 4"/>
          <p:cNvSpPr>
            <a:spLocks noChangeShapeType="1"/>
          </p:cNvSpPr>
          <p:nvPr/>
        </p:nvSpPr>
        <p:spPr bwMode="auto">
          <a:xfrm>
            <a:off x="152400" y="3657600"/>
            <a:ext cx="76200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2181" name="Line 5"/>
          <p:cNvSpPr>
            <a:spLocks noChangeShapeType="1"/>
          </p:cNvSpPr>
          <p:nvPr/>
        </p:nvSpPr>
        <p:spPr bwMode="auto">
          <a:xfrm flipV="1">
            <a:off x="3124200" y="3581400"/>
            <a:ext cx="3057525" cy="1219200"/>
          </a:xfrm>
          <a:prstGeom prst="line">
            <a:avLst/>
          </a:prstGeom>
          <a:noFill/>
          <a:ln w="28575">
            <a:solidFill>
              <a:srgbClr val="99CC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2182" name="Line 6"/>
          <p:cNvSpPr>
            <a:spLocks noChangeShapeType="1"/>
          </p:cNvSpPr>
          <p:nvPr/>
        </p:nvSpPr>
        <p:spPr bwMode="auto">
          <a:xfrm>
            <a:off x="3048000" y="2209800"/>
            <a:ext cx="5648325" cy="1606550"/>
          </a:xfrm>
          <a:prstGeom prst="line">
            <a:avLst/>
          </a:prstGeom>
          <a:noFill/>
          <a:ln w="28575">
            <a:solidFill>
              <a:srgbClr val="FF66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562185" name="Object 9"/>
          <p:cNvGraphicFramePr>
            <a:graphicFrameLocks noChangeAspect="1"/>
          </p:cNvGraphicFramePr>
          <p:nvPr/>
        </p:nvGraphicFramePr>
        <p:xfrm>
          <a:off x="533400" y="1676400"/>
          <a:ext cx="831850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26" name="Equation" r:id="rId3" imgW="444240" imgH="228600" progId="Equation.3">
                  <p:embed/>
                </p:oleObj>
              </mc:Choice>
              <mc:Fallback>
                <p:oleObj name="Equation" r:id="rId3" imgW="444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676400"/>
                        <a:ext cx="831850" cy="427038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2186" name="Object 10"/>
          <p:cNvGraphicFramePr>
            <a:graphicFrameLocks noChangeAspect="1"/>
          </p:cNvGraphicFramePr>
          <p:nvPr/>
        </p:nvGraphicFramePr>
        <p:xfrm>
          <a:off x="685800" y="4876800"/>
          <a:ext cx="808038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27" name="Equation" r:id="rId5" imgW="431640" imgH="228600" progId="Equation.3">
                  <p:embed/>
                </p:oleObj>
              </mc:Choice>
              <mc:Fallback>
                <p:oleObj name="Equation" r:id="rId5" imgW="431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876800"/>
                        <a:ext cx="808038" cy="42703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218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772376"/>
              </p:ext>
            </p:extLst>
          </p:nvPr>
        </p:nvGraphicFramePr>
        <p:xfrm>
          <a:off x="609600" y="3200400"/>
          <a:ext cx="831850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28" name="Equation" r:id="rId7" imgW="444240" imgH="228600" progId="Equation.3">
                  <p:embed/>
                </p:oleObj>
              </mc:Choice>
              <mc:Fallback>
                <p:oleObj name="Equation" r:id="rId7" imgW="444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200400"/>
                        <a:ext cx="831850" cy="4270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2188" name="Line 12"/>
          <p:cNvSpPr>
            <a:spLocks noChangeShapeType="1"/>
          </p:cNvSpPr>
          <p:nvPr/>
        </p:nvSpPr>
        <p:spPr bwMode="auto">
          <a:xfrm flipV="1">
            <a:off x="228600" y="2209800"/>
            <a:ext cx="2743200" cy="0"/>
          </a:xfrm>
          <a:prstGeom prst="line">
            <a:avLst/>
          </a:prstGeom>
          <a:noFill/>
          <a:ln w="28575">
            <a:solidFill>
              <a:srgbClr val="FF66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2189" name="Line 13"/>
          <p:cNvSpPr>
            <a:spLocks noChangeShapeType="1"/>
          </p:cNvSpPr>
          <p:nvPr/>
        </p:nvSpPr>
        <p:spPr bwMode="auto">
          <a:xfrm>
            <a:off x="304800" y="4800600"/>
            <a:ext cx="2286000" cy="6350"/>
          </a:xfrm>
          <a:prstGeom prst="line">
            <a:avLst/>
          </a:prstGeom>
          <a:noFill/>
          <a:ln w="28575">
            <a:solidFill>
              <a:srgbClr val="99CC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2190" name="Oval 14"/>
          <p:cNvSpPr>
            <a:spLocks noChangeArrowheads="1"/>
          </p:cNvSpPr>
          <p:nvPr/>
        </p:nvSpPr>
        <p:spPr bwMode="auto">
          <a:xfrm rot="-5369915">
            <a:off x="1436688" y="3135312"/>
            <a:ext cx="2895600" cy="10445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2" name="Text Box 16"/>
          <p:cNvSpPr txBox="1">
            <a:spLocks noChangeArrowheads="1"/>
          </p:cNvSpPr>
          <p:nvPr/>
        </p:nvSpPr>
        <p:spPr bwMode="auto">
          <a:xfrm>
            <a:off x="4156654" y="5782316"/>
            <a:ext cx="4191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2400" dirty="0" smtClean="0"/>
              <a:t>And we have dispersion</a:t>
            </a:r>
            <a:r>
              <a:rPr lang="en-GB" sz="2400" dirty="0"/>
              <a:t>…</a:t>
            </a: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H="1">
            <a:off x="2892840" y="1066800"/>
            <a:ext cx="2760" cy="488372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stealth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00680" y="5629087"/>
            <a:ext cx="20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</a:rPr>
              <a:t>x</a:t>
            </a:r>
            <a:endParaRPr lang="en-US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97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D68F-7AF2-2941-9ED4-2F430EA36A97}" type="slidenum">
              <a:rPr lang="en-GB"/>
              <a:pPr/>
              <a:t>46</a:t>
            </a:fld>
            <a:endParaRPr lang="en-GB"/>
          </a:p>
        </p:txBody>
      </p:sp>
      <p:sp>
        <p:nvSpPr>
          <p:cNvPr id="607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Chromaticity correction</a:t>
            </a:r>
          </a:p>
        </p:txBody>
      </p:sp>
      <p:sp>
        <p:nvSpPr>
          <p:cNvPr id="607235" name="Line 3"/>
          <p:cNvSpPr>
            <a:spLocks noChangeShapeType="1"/>
          </p:cNvSpPr>
          <p:nvPr/>
        </p:nvSpPr>
        <p:spPr bwMode="auto">
          <a:xfrm>
            <a:off x="1152525" y="3663950"/>
            <a:ext cx="70866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07236" name="Line 4"/>
          <p:cNvSpPr>
            <a:spLocks noChangeShapeType="1"/>
          </p:cNvSpPr>
          <p:nvPr/>
        </p:nvSpPr>
        <p:spPr bwMode="auto">
          <a:xfrm>
            <a:off x="152400" y="3657600"/>
            <a:ext cx="76200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07237" name="Line 5"/>
          <p:cNvSpPr>
            <a:spLocks noChangeShapeType="1"/>
          </p:cNvSpPr>
          <p:nvPr/>
        </p:nvSpPr>
        <p:spPr bwMode="auto">
          <a:xfrm flipV="1">
            <a:off x="3124200" y="3581400"/>
            <a:ext cx="3057525" cy="1219200"/>
          </a:xfrm>
          <a:prstGeom prst="line">
            <a:avLst/>
          </a:prstGeom>
          <a:noFill/>
          <a:ln w="25400">
            <a:solidFill>
              <a:srgbClr val="99CC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07238" name="Line 6"/>
          <p:cNvSpPr>
            <a:spLocks noChangeShapeType="1"/>
          </p:cNvSpPr>
          <p:nvPr/>
        </p:nvSpPr>
        <p:spPr bwMode="auto">
          <a:xfrm>
            <a:off x="3048000" y="2209800"/>
            <a:ext cx="5648325" cy="1606550"/>
          </a:xfrm>
          <a:prstGeom prst="line">
            <a:avLst/>
          </a:prstGeom>
          <a:noFill/>
          <a:ln w="25400">
            <a:solidFill>
              <a:srgbClr val="FF66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607239" name="Object 7"/>
          <p:cNvGraphicFramePr>
            <a:graphicFrameLocks noChangeAspect="1"/>
          </p:cNvGraphicFramePr>
          <p:nvPr/>
        </p:nvGraphicFramePr>
        <p:xfrm>
          <a:off x="533400" y="1676400"/>
          <a:ext cx="831850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50" name="Equation" r:id="rId3" imgW="444240" imgH="228600" progId="Equation.3">
                  <p:embed/>
                </p:oleObj>
              </mc:Choice>
              <mc:Fallback>
                <p:oleObj name="Equation" r:id="rId3" imgW="444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676400"/>
                        <a:ext cx="831850" cy="427038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7240" name="Object 8"/>
          <p:cNvGraphicFramePr>
            <a:graphicFrameLocks noChangeAspect="1"/>
          </p:cNvGraphicFramePr>
          <p:nvPr/>
        </p:nvGraphicFramePr>
        <p:xfrm>
          <a:off x="685800" y="4876800"/>
          <a:ext cx="808038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51" name="Equation" r:id="rId5" imgW="431640" imgH="228600" progId="Equation.3">
                  <p:embed/>
                </p:oleObj>
              </mc:Choice>
              <mc:Fallback>
                <p:oleObj name="Equation" r:id="rId5" imgW="431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876800"/>
                        <a:ext cx="808038" cy="42703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724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4015956"/>
              </p:ext>
            </p:extLst>
          </p:nvPr>
        </p:nvGraphicFramePr>
        <p:xfrm>
          <a:off x="609600" y="3200400"/>
          <a:ext cx="831850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52" name="Equation" r:id="rId7" imgW="444240" imgH="228600" progId="Equation.3">
                  <p:embed/>
                </p:oleObj>
              </mc:Choice>
              <mc:Fallback>
                <p:oleObj name="Equation" r:id="rId7" imgW="444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200400"/>
                        <a:ext cx="831850" cy="4270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7242" name="Line 10"/>
          <p:cNvSpPr>
            <a:spLocks noChangeShapeType="1"/>
          </p:cNvSpPr>
          <p:nvPr/>
        </p:nvSpPr>
        <p:spPr bwMode="auto">
          <a:xfrm flipV="1">
            <a:off x="228600" y="2209800"/>
            <a:ext cx="2743200" cy="0"/>
          </a:xfrm>
          <a:prstGeom prst="line">
            <a:avLst/>
          </a:prstGeom>
          <a:noFill/>
          <a:ln w="25400">
            <a:solidFill>
              <a:srgbClr val="FF66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07243" name="Line 11"/>
          <p:cNvSpPr>
            <a:spLocks noChangeShapeType="1"/>
          </p:cNvSpPr>
          <p:nvPr/>
        </p:nvSpPr>
        <p:spPr bwMode="auto">
          <a:xfrm>
            <a:off x="304800" y="4800600"/>
            <a:ext cx="2286000" cy="6350"/>
          </a:xfrm>
          <a:prstGeom prst="line">
            <a:avLst/>
          </a:prstGeom>
          <a:noFill/>
          <a:ln w="25400">
            <a:solidFill>
              <a:srgbClr val="99CC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07244" name="Oval 12"/>
          <p:cNvSpPr>
            <a:spLocks noChangeArrowheads="1"/>
          </p:cNvSpPr>
          <p:nvPr/>
        </p:nvSpPr>
        <p:spPr bwMode="auto">
          <a:xfrm rot="-5369915">
            <a:off x="1436688" y="3135312"/>
            <a:ext cx="2895600" cy="10445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7247" name="Line 15"/>
          <p:cNvSpPr>
            <a:spLocks noChangeShapeType="1"/>
          </p:cNvSpPr>
          <p:nvPr/>
        </p:nvSpPr>
        <p:spPr bwMode="auto">
          <a:xfrm>
            <a:off x="2895600" y="1066800"/>
            <a:ext cx="0" cy="5638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07248" name="Rectangle 16"/>
          <p:cNvSpPr>
            <a:spLocks noChangeArrowheads="1"/>
          </p:cNvSpPr>
          <p:nvPr/>
        </p:nvSpPr>
        <p:spPr bwMode="auto">
          <a:xfrm>
            <a:off x="3581399" y="2133600"/>
            <a:ext cx="440137" cy="2971800"/>
          </a:xfrm>
          <a:prstGeom prst="rect">
            <a:avLst/>
          </a:prstGeom>
          <a:solidFill>
            <a:srgbClr val="FFFF99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607249" name="Line 17"/>
          <p:cNvSpPr>
            <a:spLocks noChangeShapeType="1"/>
          </p:cNvSpPr>
          <p:nvPr/>
        </p:nvSpPr>
        <p:spPr bwMode="auto">
          <a:xfrm>
            <a:off x="3774723" y="4495800"/>
            <a:ext cx="0" cy="76200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07250" name="Line 18"/>
          <p:cNvSpPr>
            <a:spLocks noChangeShapeType="1"/>
          </p:cNvSpPr>
          <p:nvPr/>
        </p:nvSpPr>
        <p:spPr bwMode="auto">
          <a:xfrm>
            <a:off x="3751205" y="2438400"/>
            <a:ext cx="0" cy="76200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07251" name="Text Box 19"/>
          <p:cNvSpPr txBox="1">
            <a:spLocks noChangeArrowheads="1"/>
          </p:cNvSpPr>
          <p:nvPr/>
        </p:nvSpPr>
        <p:spPr bwMode="auto">
          <a:xfrm>
            <a:off x="3692410" y="25908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b="1" dirty="0" err="1">
                <a:solidFill>
                  <a:srgbClr val="008000"/>
                </a:solidFill>
              </a:rPr>
              <a:t>F</a:t>
            </a:r>
            <a:r>
              <a:rPr lang="en-GB" b="1" baseline="-25000" dirty="0" err="1">
                <a:solidFill>
                  <a:srgbClr val="008000"/>
                </a:solidFill>
              </a:rPr>
              <a:t>x</a:t>
            </a:r>
            <a:endParaRPr lang="en-GB" b="1" baseline="-25000" dirty="0">
              <a:solidFill>
                <a:srgbClr val="008000"/>
              </a:solidFill>
            </a:endParaRPr>
          </a:p>
        </p:txBody>
      </p:sp>
      <p:sp>
        <p:nvSpPr>
          <p:cNvPr id="607253" name="Line 21"/>
          <p:cNvSpPr>
            <a:spLocks noChangeShapeType="1"/>
          </p:cNvSpPr>
          <p:nvPr/>
        </p:nvSpPr>
        <p:spPr bwMode="auto">
          <a:xfrm flipV="1">
            <a:off x="3962400" y="3657600"/>
            <a:ext cx="2895600" cy="838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07254" name="Line 22"/>
          <p:cNvSpPr>
            <a:spLocks noChangeShapeType="1"/>
          </p:cNvSpPr>
          <p:nvPr/>
        </p:nvSpPr>
        <p:spPr bwMode="auto">
          <a:xfrm>
            <a:off x="3962400" y="2514600"/>
            <a:ext cx="2895600" cy="1143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5316435" y="4814641"/>
            <a:ext cx="3635375" cy="1452563"/>
            <a:chOff x="4995863" y="1905000"/>
            <a:chExt cx="3635375" cy="1452563"/>
          </a:xfrm>
        </p:grpSpPr>
        <p:sp>
          <p:nvSpPr>
            <p:cNvPr id="53" name="Freeform 4"/>
            <p:cNvSpPr>
              <a:spLocks/>
            </p:cNvSpPr>
            <p:nvPr/>
          </p:nvSpPr>
          <p:spPr bwMode="auto">
            <a:xfrm>
              <a:off x="4995863" y="2419350"/>
              <a:ext cx="3635375" cy="336550"/>
            </a:xfrm>
            <a:custGeom>
              <a:avLst/>
              <a:gdLst>
                <a:gd name="T0" fmla="*/ 0 w 2290"/>
                <a:gd name="T1" fmla="*/ 212 h 212"/>
                <a:gd name="T2" fmla="*/ 264 w 2290"/>
                <a:gd name="T3" fmla="*/ 97 h 212"/>
                <a:gd name="T4" fmla="*/ 739 w 2290"/>
                <a:gd name="T5" fmla="*/ 173 h 212"/>
                <a:gd name="T6" fmla="*/ 1171 w 2290"/>
                <a:gd name="T7" fmla="*/ 1 h 212"/>
                <a:gd name="T8" fmla="*/ 1603 w 2290"/>
                <a:gd name="T9" fmla="*/ 178 h 212"/>
                <a:gd name="T10" fmla="*/ 2112 w 2290"/>
                <a:gd name="T11" fmla="*/ 106 h 212"/>
                <a:gd name="T12" fmla="*/ 2290 w 2290"/>
                <a:gd name="T13" fmla="*/ 20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0" h="212">
                  <a:moveTo>
                    <a:pt x="0" y="212"/>
                  </a:moveTo>
                  <a:cubicBezTo>
                    <a:pt x="45" y="193"/>
                    <a:pt x="141" y="103"/>
                    <a:pt x="264" y="97"/>
                  </a:cubicBezTo>
                  <a:cubicBezTo>
                    <a:pt x="387" y="91"/>
                    <a:pt x="588" y="189"/>
                    <a:pt x="739" y="173"/>
                  </a:cubicBezTo>
                  <a:cubicBezTo>
                    <a:pt x="890" y="157"/>
                    <a:pt x="1027" y="0"/>
                    <a:pt x="1171" y="1"/>
                  </a:cubicBezTo>
                  <a:cubicBezTo>
                    <a:pt x="1315" y="2"/>
                    <a:pt x="1446" y="161"/>
                    <a:pt x="1603" y="178"/>
                  </a:cubicBezTo>
                  <a:cubicBezTo>
                    <a:pt x="1760" y="195"/>
                    <a:pt x="1998" y="102"/>
                    <a:pt x="2112" y="106"/>
                  </a:cubicBezTo>
                  <a:cubicBezTo>
                    <a:pt x="2226" y="110"/>
                    <a:pt x="2253" y="182"/>
                    <a:pt x="2290" y="202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arrow" w="med" len="med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Freeform 5"/>
            <p:cNvSpPr>
              <a:spLocks/>
            </p:cNvSpPr>
            <p:nvPr/>
          </p:nvSpPr>
          <p:spPr bwMode="auto">
            <a:xfrm>
              <a:off x="4999038" y="2543175"/>
              <a:ext cx="3543300" cy="250825"/>
            </a:xfrm>
            <a:custGeom>
              <a:avLst/>
              <a:gdLst>
                <a:gd name="T0" fmla="*/ 0 w 2232"/>
                <a:gd name="T1" fmla="*/ 158 h 158"/>
                <a:gd name="T2" fmla="*/ 715 w 2232"/>
                <a:gd name="T3" fmla="*/ 25 h 158"/>
                <a:gd name="T4" fmla="*/ 1137 w 2232"/>
                <a:gd name="T5" fmla="*/ 5 h 158"/>
                <a:gd name="T6" fmla="*/ 1569 w 2232"/>
                <a:gd name="T7" fmla="*/ 28 h 158"/>
                <a:gd name="T8" fmla="*/ 2049 w 2232"/>
                <a:gd name="T9" fmla="*/ 98 h 158"/>
                <a:gd name="T10" fmla="*/ 2232 w 2232"/>
                <a:gd name="T11" fmla="*/ 14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2" h="158">
                  <a:moveTo>
                    <a:pt x="0" y="158"/>
                  </a:moveTo>
                  <a:cubicBezTo>
                    <a:pt x="120" y="136"/>
                    <a:pt x="526" y="50"/>
                    <a:pt x="715" y="25"/>
                  </a:cubicBezTo>
                  <a:cubicBezTo>
                    <a:pt x="904" y="0"/>
                    <a:pt x="995" y="5"/>
                    <a:pt x="1137" y="5"/>
                  </a:cubicBezTo>
                  <a:cubicBezTo>
                    <a:pt x="1279" y="6"/>
                    <a:pt x="1417" y="13"/>
                    <a:pt x="1569" y="28"/>
                  </a:cubicBezTo>
                  <a:cubicBezTo>
                    <a:pt x="1721" y="43"/>
                    <a:pt x="1939" y="78"/>
                    <a:pt x="2049" y="98"/>
                  </a:cubicBezTo>
                  <a:cubicBezTo>
                    <a:pt x="2159" y="117"/>
                    <a:pt x="2195" y="130"/>
                    <a:pt x="2232" y="144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arrow" w="med" len="med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5" name="Group 6"/>
            <p:cNvGrpSpPr>
              <a:grpSpLocks/>
            </p:cNvGrpSpPr>
            <p:nvPr/>
          </p:nvGrpSpPr>
          <p:grpSpPr bwMode="auto">
            <a:xfrm>
              <a:off x="5181600" y="1905000"/>
              <a:ext cx="3397250" cy="1452563"/>
              <a:chOff x="742" y="1214"/>
              <a:chExt cx="2140" cy="915"/>
            </a:xfrm>
          </p:grpSpPr>
          <p:sp>
            <p:nvSpPr>
              <p:cNvPr id="56" name="Text Box 7"/>
              <p:cNvSpPr txBox="1">
                <a:spLocks noChangeArrowheads="1"/>
              </p:cNvSpPr>
              <p:nvPr/>
            </p:nvSpPr>
            <p:spPr bwMode="auto">
              <a:xfrm>
                <a:off x="1654" y="1214"/>
                <a:ext cx="25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1400"/>
                  <a:t>QF</a:t>
                </a:r>
              </a:p>
            </p:txBody>
          </p:sp>
          <p:sp>
            <p:nvSpPr>
              <p:cNvPr id="57" name="Oval 8"/>
              <p:cNvSpPr>
                <a:spLocks noChangeArrowheads="1"/>
              </p:cNvSpPr>
              <p:nvPr/>
            </p:nvSpPr>
            <p:spPr bwMode="auto">
              <a:xfrm rot="20902883">
                <a:off x="867" y="1481"/>
                <a:ext cx="88" cy="47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Oval 9"/>
              <p:cNvSpPr>
                <a:spLocks noChangeArrowheads="1"/>
              </p:cNvSpPr>
              <p:nvPr/>
            </p:nvSpPr>
            <p:spPr bwMode="auto">
              <a:xfrm>
                <a:off x="1731" y="1385"/>
                <a:ext cx="88" cy="47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Oval 10"/>
              <p:cNvSpPr>
                <a:spLocks noChangeArrowheads="1"/>
              </p:cNvSpPr>
              <p:nvPr/>
            </p:nvSpPr>
            <p:spPr bwMode="auto">
              <a:xfrm rot="697117" flipH="1">
                <a:off x="2634" y="1481"/>
                <a:ext cx="88" cy="47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0" name="Group 11"/>
              <p:cNvGrpSpPr>
                <a:grpSpLocks/>
              </p:cNvGrpSpPr>
              <p:nvPr/>
            </p:nvGrpSpPr>
            <p:grpSpPr bwMode="auto">
              <a:xfrm rot="-249174">
                <a:off x="1299" y="1404"/>
                <a:ext cx="87" cy="485"/>
                <a:chOff x="1728" y="1152"/>
                <a:chExt cx="144" cy="480"/>
              </a:xfrm>
            </p:grpSpPr>
            <p:sp>
              <p:nvSpPr>
                <p:cNvPr id="80" name="Line 12"/>
                <p:cNvSpPr>
                  <a:spLocks noChangeShapeType="1"/>
                </p:cNvSpPr>
                <p:nvPr/>
              </p:nvSpPr>
              <p:spPr bwMode="auto">
                <a:xfrm>
                  <a:off x="1728" y="1152"/>
                  <a:ext cx="14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" name="Line 13"/>
                <p:cNvSpPr>
                  <a:spLocks noChangeShapeType="1"/>
                </p:cNvSpPr>
                <p:nvPr/>
              </p:nvSpPr>
              <p:spPr bwMode="auto">
                <a:xfrm>
                  <a:off x="1728" y="1632"/>
                  <a:ext cx="14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Freeform 14"/>
                <p:cNvSpPr>
                  <a:spLocks/>
                </p:cNvSpPr>
                <p:nvPr/>
              </p:nvSpPr>
              <p:spPr bwMode="auto">
                <a:xfrm>
                  <a:off x="1728" y="1152"/>
                  <a:ext cx="48" cy="480"/>
                </a:xfrm>
                <a:custGeom>
                  <a:avLst/>
                  <a:gdLst>
                    <a:gd name="T0" fmla="*/ 0 w 48"/>
                    <a:gd name="T1" fmla="*/ 0 h 480"/>
                    <a:gd name="T2" fmla="*/ 48 w 48"/>
                    <a:gd name="T3" fmla="*/ 240 h 480"/>
                    <a:gd name="T4" fmla="*/ 0 w 48"/>
                    <a:gd name="T5" fmla="*/ 480 h 4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" h="480">
                      <a:moveTo>
                        <a:pt x="0" y="0"/>
                      </a:moveTo>
                      <a:cubicBezTo>
                        <a:pt x="24" y="80"/>
                        <a:pt x="48" y="160"/>
                        <a:pt x="48" y="240"/>
                      </a:cubicBezTo>
                      <a:cubicBezTo>
                        <a:pt x="48" y="320"/>
                        <a:pt x="24" y="400"/>
                        <a:pt x="0" y="480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" name="Freeform 15"/>
                <p:cNvSpPr>
                  <a:spLocks/>
                </p:cNvSpPr>
                <p:nvPr/>
              </p:nvSpPr>
              <p:spPr bwMode="auto">
                <a:xfrm>
                  <a:off x="1824" y="1152"/>
                  <a:ext cx="48" cy="480"/>
                </a:xfrm>
                <a:custGeom>
                  <a:avLst/>
                  <a:gdLst>
                    <a:gd name="T0" fmla="*/ 48 w 48"/>
                    <a:gd name="T1" fmla="*/ 0 h 480"/>
                    <a:gd name="T2" fmla="*/ 0 w 48"/>
                    <a:gd name="T3" fmla="*/ 240 h 480"/>
                    <a:gd name="T4" fmla="*/ 48 w 48"/>
                    <a:gd name="T5" fmla="*/ 480 h 4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" h="480">
                      <a:moveTo>
                        <a:pt x="48" y="0"/>
                      </a:moveTo>
                      <a:cubicBezTo>
                        <a:pt x="24" y="80"/>
                        <a:pt x="0" y="160"/>
                        <a:pt x="0" y="240"/>
                      </a:cubicBezTo>
                      <a:cubicBezTo>
                        <a:pt x="0" y="320"/>
                        <a:pt x="24" y="400"/>
                        <a:pt x="48" y="480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1" name="Group 16"/>
              <p:cNvGrpSpPr>
                <a:grpSpLocks/>
              </p:cNvGrpSpPr>
              <p:nvPr/>
            </p:nvGrpSpPr>
            <p:grpSpPr bwMode="auto">
              <a:xfrm rot="249174" flipH="1">
                <a:off x="2168" y="1399"/>
                <a:ext cx="87" cy="485"/>
                <a:chOff x="1728" y="1152"/>
                <a:chExt cx="144" cy="480"/>
              </a:xfrm>
            </p:grpSpPr>
            <p:sp>
              <p:nvSpPr>
                <p:cNvPr id="76" name="Line 17"/>
                <p:cNvSpPr>
                  <a:spLocks noChangeShapeType="1"/>
                </p:cNvSpPr>
                <p:nvPr/>
              </p:nvSpPr>
              <p:spPr bwMode="auto">
                <a:xfrm>
                  <a:off x="1728" y="1152"/>
                  <a:ext cx="14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" name="Line 18"/>
                <p:cNvSpPr>
                  <a:spLocks noChangeShapeType="1"/>
                </p:cNvSpPr>
                <p:nvPr/>
              </p:nvSpPr>
              <p:spPr bwMode="auto">
                <a:xfrm>
                  <a:off x="1728" y="1632"/>
                  <a:ext cx="14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" name="Freeform 19"/>
                <p:cNvSpPr>
                  <a:spLocks/>
                </p:cNvSpPr>
                <p:nvPr/>
              </p:nvSpPr>
              <p:spPr bwMode="auto">
                <a:xfrm>
                  <a:off x="1728" y="1152"/>
                  <a:ext cx="48" cy="480"/>
                </a:xfrm>
                <a:custGeom>
                  <a:avLst/>
                  <a:gdLst>
                    <a:gd name="T0" fmla="*/ 0 w 48"/>
                    <a:gd name="T1" fmla="*/ 0 h 480"/>
                    <a:gd name="T2" fmla="*/ 48 w 48"/>
                    <a:gd name="T3" fmla="*/ 240 h 480"/>
                    <a:gd name="T4" fmla="*/ 0 w 48"/>
                    <a:gd name="T5" fmla="*/ 480 h 4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" h="480">
                      <a:moveTo>
                        <a:pt x="0" y="0"/>
                      </a:moveTo>
                      <a:cubicBezTo>
                        <a:pt x="24" y="80"/>
                        <a:pt x="48" y="160"/>
                        <a:pt x="48" y="240"/>
                      </a:cubicBezTo>
                      <a:cubicBezTo>
                        <a:pt x="48" y="320"/>
                        <a:pt x="24" y="400"/>
                        <a:pt x="0" y="480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" name="Freeform 20"/>
                <p:cNvSpPr>
                  <a:spLocks/>
                </p:cNvSpPr>
                <p:nvPr/>
              </p:nvSpPr>
              <p:spPr bwMode="auto">
                <a:xfrm>
                  <a:off x="1824" y="1152"/>
                  <a:ext cx="48" cy="480"/>
                </a:xfrm>
                <a:custGeom>
                  <a:avLst/>
                  <a:gdLst>
                    <a:gd name="T0" fmla="*/ 48 w 48"/>
                    <a:gd name="T1" fmla="*/ 0 h 480"/>
                    <a:gd name="T2" fmla="*/ 0 w 48"/>
                    <a:gd name="T3" fmla="*/ 240 h 480"/>
                    <a:gd name="T4" fmla="*/ 48 w 48"/>
                    <a:gd name="T5" fmla="*/ 480 h 4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" h="480">
                      <a:moveTo>
                        <a:pt x="48" y="0"/>
                      </a:moveTo>
                      <a:cubicBezTo>
                        <a:pt x="24" y="80"/>
                        <a:pt x="0" y="160"/>
                        <a:pt x="0" y="240"/>
                      </a:cubicBezTo>
                      <a:cubicBezTo>
                        <a:pt x="0" y="320"/>
                        <a:pt x="24" y="400"/>
                        <a:pt x="48" y="480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2" name="Rectangle 21"/>
              <p:cNvSpPr>
                <a:spLocks noChangeArrowheads="1"/>
              </p:cNvSpPr>
              <p:nvPr/>
            </p:nvSpPr>
            <p:spPr bwMode="auto">
              <a:xfrm>
                <a:off x="1635" y="1385"/>
                <a:ext cx="48" cy="480"/>
              </a:xfrm>
              <a:prstGeom prst="rect">
                <a:avLst/>
              </a:prstGeom>
              <a:solidFill>
                <a:srgbClr val="CC00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Rectangle 22"/>
              <p:cNvSpPr>
                <a:spLocks noChangeArrowheads="1"/>
              </p:cNvSpPr>
              <p:nvPr/>
            </p:nvSpPr>
            <p:spPr bwMode="auto">
              <a:xfrm rot="751795">
                <a:off x="2556" y="1462"/>
                <a:ext cx="48" cy="480"/>
              </a:xfrm>
              <a:prstGeom prst="rect">
                <a:avLst/>
              </a:prstGeom>
              <a:solidFill>
                <a:srgbClr val="CC00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Rectangle 23"/>
              <p:cNvSpPr>
                <a:spLocks noChangeArrowheads="1"/>
              </p:cNvSpPr>
              <p:nvPr/>
            </p:nvSpPr>
            <p:spPr bwMode="auto">
              <a:xfrm rot="20848205" flipH="1">
                <a:off x="790" y="1496"/>
                <a:ext cx="48" cy="480"/>
              </a:xfrm>
              <a:prstGeom prst="rect">
                <a:avLst/>
              </a:prstGeom>
              <a:solidFill>
                <a:srgbClr val="CC00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Rectangle 24"/>
              <p:cNvSpPr>
                <a:spLocks noChangeArrowheads="1"/>
              </p:cNvSpPr>
              <p:nvPr/>
            </p:nvSpPr>
            <p:spPr bwMode="auto">
              <a:xfrm rot="-316413">
                <a:off x="1223" y="1414"/>
                <a:ext cx="48" cy="480"/>
              </a:xfrm>
              <a:prstGeom prst="rect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Rectangle 25"/>
              <p:cNvSpPr>
                <a:spLocks noChangeArrowheads="1"/>
              </p:cNvSpPr>
              <p:nvPr/>
            </p:nvSpPr>
            <p:spPr bwMode="auto">
              <a:xfrm rot="316413" flipH="1">
                <a:off x="2096" y="1400"/>
                <a:ext cx="48" cy="480"/>
              </a:xfrm>
              <a:prstGeom prst="rect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Text Box 26"/>
              <p:cNvSpPr txBox="1">
                <a:spLocks noChangeArrowheads="1"/>
              </p:cNvSpPr>
              <p:nvPr/>
            </p:nvSpPr>
            <p:spPr bwMode="auto">
              <a:xfrm>
                <a:off x="742" y="1313"/>
                <a:ext cx="25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1400"/>
                  <a:t>QF</a:t>
                </a:r>
              </a:p>
            </p:txBody>
          </p:sp>
          <p:sp>
            <p:nvSpPr>
              <p:cNvPr id="68" name="Text Box 27"/>
              <p:cNvSpPr txBox="1">
                <a:spLocks noChangeArrowheads="1"/>
              </p:cNvSpPr>
              <p:nvPr/>
            </p:nvSpPr>
            <p:spPr bwMode="auto">
              <a:xfrm>
                <a:off x="2623" y="1304"/>
                <a:ext cx="25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1400"/>
                  <a:t>QF</a:t>
                </a:r>
              </a:p>
            </p:txBody>
          </p:sp>
          <p:sp>
            <p:nvSpPr>
              <p:cNvPr id="69" name="Text Box 28"/>
              <p:cNvSpPr txBox="1">
                <a:spLocks noChangeArrowheads="1"/>
              </p:cNvSpPr>
              <p:nvPr/>
            </p:nvSpPr>
            <p:spPr bwMode="auto">
              <a:xfrm>
                <a:off x="2115" y="1227"/>
                <a:ext cx="2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1400"/>
                  <a:t>QD</a:t>
                </a:r>
              </a:p>
            </p:txBody>
          </p:sp>
          <p:sp>
            <p:nvSpPr>
              <p:cNvPr id="70" name="Text Box 29"/>
              <p:cNvSpPr txBox="1">
                <a:spLocks noChangeArrowheads="1"/>
              </p:cNvSpPr>
              <p:nvPr/>
            </p:nvSpPr>
            <p:spPr bwMode="auto">
              <a:xfrm>
                <a:off x="1198" y="1231"/>
                <a:ext cx="2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1400"/>
                  <a:t>QD</a:t>
                </a:r>
              </a:p>
            </p:txBody>
          </p:sp>
          <p:sp>
            <p:nvSpPr>
              <p:cNvPr id="71" name="Text Box 30"/>
              <p:cNvSpPr txBox="1">
                <a:spLocks noChangeArrowheads="1"/>
              </p:cNvSpPr>
              <p:nvPr/>
            </p:nvSpPr>
            <p:spPr bwMode="auto">
              <a:xfrm>
                <a:off x="2403" y="1913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1400" dirty="0"/>
                  <a:t>SF</a:t>
                </a:r>
              </a:p>
            </p:txBody>
          </p:sp>
          <p:sp>
            <p:nvSpPr>
              <p:cNvPr id="72" name="Text Box 31"/>
              <p:cNvSpPr txBox="1">
                <a:spLocks noChangeArrowheads="1"/>
              </p:cNvSpPr>
              <p:nvPr/>
            </p:nvSpPr>
            <p:spPr bwMode="auto">
              <a:xfrm>
                <a:off x="1544" y="1836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1400"/>
                  <a:t>SF</a:t>
                </a:r>
              </a:p>
            </p:txBody>
          </p:sp>
          <p:sp>
            <p:nvSpPr>
              <p:cNvPr id="73" name="Text Box 32"/>
              <p:cNvSpPr txBox="1">
                <a:spLocks noChangeArrowheads="1"/>
              </p:cNvSpPr>
              <p:nvPr/>
            </p:nvSpPr>
            <p:spPr bwMode="auto">
              <a:xfrm>
                <a:off x="767" y="1937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1400"/>
                  <a:t>SF</a:t>
                </a:r>
              </a:p>
            </p:txBody>
          </p:sp>
          <p:sp>
            <p:nvSpPr>
              <p:cNvPr id="74" name="Text Box 33"/>
              <p:cNvSpPr txBox="1">
                <a:spLocks noChangeArrowheads="1"/>
              </p:cNvSpPr>
              <p:nvPr/>
            </p:nvSpPr>
            <p:spPr bwMode="auto">
              <a:xfrm>
                <a:off x="1146" y="1865"/>
                <a:ext cx="25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1400"/>
                  <a:t>SD</a:t>
                </a:r>
              </a:p>
            </p:txBody>
          </p:sp>
          <p:sp>
            <p:nvSpPr>
              <p:cNvPr id="75" name="Text Box 34"/>
              <p:cNvSpPr txBox="1">
                <a:spLocks noChangeArrowheads="1"/>
              </p:cNvSpPr>
              <p:nvPr/>
            </p:nvSpPr>
            <p:spPr bwMode="auto">
              <a:xfrm>
                <a:off x="1952" y="1850"/>
                <a:ext cx="25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1400"/>
                  <a:t>SD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4821141" y="1175825"/>
            <a:ext cx="3092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with </a:t>
            </a:r>
            <a:r>
              <a:rPr lang="en-US" sz="2400" dirty="0" err="1" smtClean="0"/>
              <a:t>sextupoles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7655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 descr="Screen Shot 2013-05-08 at 2.00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" y="0"/>
            <a:ext cx="9144000" cy="668655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133330" y="53498"/>
            <a:ext cx="6619340" cy="5704874"/>
          </a:xfrm>
          <a:custGeom>
            <a:avLst/>
            <a:gdLst>
              <a:gd name="connsiteX0" fmla="*/ 0 w 6619340"/>
              <a:gd name="connsiteY0" fmla="*/ 4551992 h 5704874"/>
              <a:gd name="connsiteX1" fmla="*/ 1454841 w 6619340"/>
              <a:gd name="connsiteY1" fmla="*/ 4383204 h 5704874"/>
              <a:gd name="connsiteX2" fmla="*/ 1591484 w 6619340"/>
              <a:gd name="connsiteY2" fmla="*/ 4423392 h 5704874"/>
              <a:gd name="connsiteX3" fmla="*/ 1486992 w 6619340"/>
              <a:gd name="connsiteY3" fmla="*/ 4503767 h 5704874"/>
              <a:gd name="connsiteX4" fmla="*/ 1221745 w 6619340"/>
              <a:gd name="connsiteY4" fmla="*/ 4584142 h 5704874"/>
              <a:gd name="connsiteX5" fmla="*/ 1020800 w 6619340"/>
              <a:gd name="connsiteY5" fmla="*/ 4608254 h 5704874"/>
              <a:gd name="connsiteX6" fmla="*/ 779666 w 6619340"/>
              <a:gd name="connsiteY6" fmla="*/ 4632367 h 5704874"/>
              <a:gd name="connsiteX7" fmla="*/ 466192 w 6619340"/>
              <a:gd name="connsiteY7" fmla="*/ 4624329 h 5704874"/>
              <a:gd name="connsiteX8" fmla="*/ 257209 w 6619340"/>
              <a:gd name="connsiteY8" fmla="*/ 4849379 h 5704874"/>
              <a:gd name="connsiteX9" fmla="*/ 731439 w 6619340"/>
              <a:gd name="connsiteY9" fmla="*/ 4913679 h 5704874"/>
              <a:gd name="connsiteX10" fmla="*/ 916309 w 6619340"/>
              <a:gd name="connsiteY10" fmla="*/ 4720779 h 5704874"/>
              <a:gd name="connsiteX11" fmla="*/ 1149405 w 6619340"/>
              <a:gd name="connsiteY11" fmla="*/ 4600217 h 5704874"/>
              <a:gd name="connsiteX12" fmla="*/ 1615597 w 6619340"/>
              <a:gd name="connsiteY12" fmla="*/ 4495729 h 5704874"/>
              <a:gd name="connsiteX13" fmla="*/ 2234507 w 6619340"/>
              <a:gd name="connsiteY13" fmla="*/ 4286754 h 5704874"/>
              <a:gd name="connsiteX14" fmla="*/ 2933796 w 6619340"/>
              <a:gd name="connsiteY14" fmla="*/ 4198341 h 5704874"/>
              <a:gd name="connsiteX15" fmla="*/ 3520555 w 6619340"/>
              <a:gd name="connsiteY15" fmla="*/ 4230491 h 5704874"/>
              <a:gd name="connsiteX16" fmla="*/ 3817954 w 6619340"/>
              <a:gd name="connsiteY16" fmla="*/ 4270679 h 5704874"/>
              <a:gd name="connsiteX17" fmla="*/ 4147503 w 6619340"/>
              <a:gd name="connsiteY17" fmla="*/ 4359092 h 5704874"/>
              <a:gd name="connsiteX18" fmla="*/ 4412751 w 6619340"/>
              <a:gd name="connsiteY18" fmla="*/ 4479654 h 5704874"/>
              <a:gd name="connsiteX19" fmla="*/ 4726225 w 6619340"/>
              <a:gd name="connsiteY19" fmla="*/ 4704704 h 5704874"/>
              <a:gd name="connsiteX20" fmla="*/ 4846792 w 6619340"/>
              <a:gd name="connsiteY20" fmla="*/ 4921717 h 5704874"/>
              <a:gd name="connsiteX21" fmla="*/ 4702111 w 6619340"/>
              <a:gd name="connsiteY21" fmla="*/ 5275367 h 5704874"/>
              <a:gd name="connsiteX22" fmla="*/ 4444902 w 6619340"/>
              <a:gd name="connsiteY22" fmla="*/ 5444155 h 5704874"/>
              <a:gd name="connsiteX23" fmla="*/ 3568782 w 6619340"/>
              <a:gd name="connsiteY23" fmla="*/ 5677242 h 5704874"/>
              <a:gd name="connsiteX24" fmla="*/ 2877531 w 6619340"/>
              <a:gd name="connsiteY24" fmla="*/ 5693317 h 5704874"/>
              <a:gd name="connsiteX25" fmla="*/ 2282734 w 6619340"/>
              <a:gd name="connsiteY25" fmla="*/ 5612942 h 5704874"/>
              <a:gd name="connsiteX26" fmla="*/ 1687937 w 6619340"/>
              <a:gd name="connsiteY26" fmla="*/ 5412004 h 5704874"/>
              <a:gd name="connsiteX27" fmla="*/ 1334274 w 6619340"/>
              <a:gd name="connsiteY27" fmla="*/ 5098542 h 5704874"/>
              <a:gd name="connsiteX28" fmla="*/ 1422690 w 6619340"/>
              <a:gd name="connsiteY28" fmla="*/ 4704704 h 5704874"/>
              <a:gd name="connsiteX29" fmla="*/ 1728126 w 6619340"/>
              <a:gd name="connsiteY29" fmla="*/ 4511804 h 5704874"/>
              <a:gd name="connsiteX30" fmla="*/ 2065714 w 6619340"/>
              <a:gd name="connsiteY30" fmla="*/ 4359092 h 5704874"/>
              <a:gd name="connsiteX31" fmla="*/ 2363112 w 6619340"/>
              <a:gd name="connsiteY31" fmla="*/ 4085816 h 5704874"/>
              <a:gd name="connsiteX32" fmla="*/ 2403301 w 6619340"/>
              <a:gd name="connsiteY32" fmla="*/ 3683941 h 5704874"/>
              <a:gd name="connsiteX33" fmla="*/ 1993373 w 6619340"/>
              <a:gd name="connsiteY33" fmla="*/ 3306179 h 5704874"/>
              <a:gd name="connsiteX34" fmla="*/ 1366425 w 6619340"/>
              <a:gd name="connsiteY34" fmla="*/ 2904303 h 5704874"/>
              <a:gd name="connsiteX35" fmla="*/ 1125291 w 6619340"/>
              <a:gd name="connsiteY35" fmla="*/ 2590841 h 5704874"/>
              <a:gd name="connsiteX36" fmla="*/ 860044 w 6619340"/>
              <a:gd name="connsiteY36" fmla="*/ 2140740 h 5704874"/>
              <a:gd name="connsiteX37" fmla="*/ 634986 w 6619340"/>
              <a:gd name="connsiteY37" fmla="*/ 1746903 h 5704874"/>
              <a:gd name="connsiteX38" fmla="*/ 482267 w 6619340"/>
              <a:gd name="connsiteY38" fmla="*/ 1361103 h 5704874"/>
              <a:gd name="connsiteX39" fmla="*/ 514419 w 6619340"/>
              <a:gd name="connsiteY39" fmla="*/ 1111940 h 5704874"/>
              <a:gd name="connsiteX40" fmla="*/ 715364 w 6619340"/>
              <a:gd name="connsiteY40" fmla="*/ 782402 h 5704874"/>
              <a:gd name="connsiteX41" fmla="*/ 1261934 w 6619340"/>
              <a:gd name="connsiteY41" fmla="*/ 420715 h 5704874"/>
              <a:gd name="connsiteX42" fmla="*/ 1856731 w 6619340"/>
              <a:gd name="connsiteY42" fmla="*/ 235852 h 5704874"/>
              <a:gd name="connsiteX43" fmla="*/ 2684624 w 6619340"/>
              <a:gd name="connsiteY43" fmla="*/ 34915 h 5704874"/>
              <a:gd name="connsiteX44" fmla="*/ 3584857 w 6619340"/>
              <a:gd name="connsiteY44" fmla="*/ 2765 h 5704874"/>
              <a:gd name="connsiteX45" fmla="*/ 4501166 w 6619340"/>
              <a:gd name="connsiteY45" fmla="*/ 67065 h 5704874"/>
              <a:gd name="connsiteX46" fmla="*/ 5457664 w 6619340"/>
              <a:gd name="connsiteY46" fmla="*/ 268002 h 5704874"/>
              <a:gd name="connsiteX47" fmla="*/ 6156953 w 6619340"/>
              <a:gd name="connsiteY47" fmla="*/ 597540 h 5704874"/>
              <a:gd name="connsiteX48" fmla="*/ 6590994 w 6619340"/>
              <a:gd name="connsiteY48" fmla="*/ 1103903 h 5704874"/>
              <a:gd name="connsiteX49" fmla="*/ 6534729 w 6619340"/>
              <a:gd name="connsiteY49" fmla="*/ 1610265 h 5704874"/>
              <a:gd name="connsiteX50" fmla="*/ 6189104 w 6619340"/>
              <a:gd name="connsiteY50" fmla="*/ 1963915 h 5704874"/>
              <a:gd name="connsiteX51" fmla="*/ 5409438 w 6619340"/>
              <a:gd name="connsiteY51" fmla="*/ 2325603 h 5704874"/>
              <a:gd name="connsiteX52" fmla="*/ 4975397 w 6619340"/>
              <a:gd name="connsiteY52" fmla="*/ 2454203 h 5704874"/>
              <a:gd name="connsiteX53" fmla="*/ 4075163 w 6619340"/>
              <a:gd name="connsiteY53" fmla="*/ 2598878 h 5704874"/>
              <a:gd name="connsiteX54" fmla="*/ 3416064 w 6619340"/>
              <a:gd name="connsiteY54" fmla="*/ 2598878 h 5704874"/>
              <a:gd name="connsiteX55" fmla="*/ 2539944 w 6619340"/>
              <a:gd name="connsiteY55" fmla="*/ 2542616 h 5704874"/>
              <a:gd name="connsiteX56" fmla="*/ 1969260 w 6619340"/>
              <a:gd name="connsiteY56" fmla="*/ 2462241 h 5704874"/>
              <a:gd name="connsiteX57" fmla="*/ 1406614 w 6619340"/>
              <a:gd name="connsiteY57" fmla="*/ 2245228 h 5704874"/>
              <a:gd name="connsiteX58" fmla="*/ 948460 w 6619340"/>
              <a:gd name="connsiteY58" fmla="*/ 1988028 h 5704874"/>
              <a:gd name="connsiteX59" fmla="*/ 651061 w 6619340"/>
              <a:gd name="connsiteY59" fmla="*/ 1738865 h 5704874"/>
              <a:gd name="connsiteX60" fmla="*/ 530494 w 6619340"/>
              <a:gd name="connsiteY60" fmla="*/ 1554003 h 5704874"/>
              <a:gd name="connsiteX61" fmla="*/ 530494 w 6619340"/>
              <a:gd name="connsiteY61" fmla="*/ 1554003 h 570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619340" h="5704874">
                <a:moveTo>
                  <a:pt x="0" y="4551992"/>
                </a:moveTo>
                <a:lnTo>
                  <a:pt x="1454841" y="4383204"/>
                </a:lnTo>
                <a:cubicBezTo>
                  <a:pt x="1720088" y="4361771"/>
                  <a:pt x="1586126" y="4403298"/>
                  <a:pt x="1591484" y="4423392"/>
                </a:cubicBezTo>
                <a:cubicBezTo>
                  <a:pt x="1596842" y="4443486"/>
                  <a:pt x="1548615" y="4476975"/>
                  <a:pt x="1486992" y="4503767"/>
                </a:cubicBezTo>
                <a:cubicBezTo>
                  <a:pt x="1425369" y="4530559"/>
                  <a:pt x="1299444" y="4566728"/>
                  <a:pt x="1221745" y="4584142"/>
                </a:cubicBezTo>
                <a:cubicBezTo>
                  <a:pt x="1144046" y="4601556"/>
                  <a:pt x="1020800" y="4608254"/>
                  <a:pt x="1020800" y="4608254"/>
                </a:cubicBezTo>
                <a:cubicBezTo>
                  <a:pt x="947120" y="4616292"/>
                  <a:pt x="872101" y="4629688"/>
                  <a:pt x="779666" y="4632367"/>
                </a:cubicBezTo>
                <a:cubicBezTo>
                  <a:pt x="687231" y="4635046"/>
                  <a:pt x="553268" y="4588160"/>
                  <a:pt x="466192" y="4624329"/>
                </a:cubicBezTo>
                <a:cubicBezTo>
                  <a:pt x="379116" y="4660498"/>
                  <a:pt x="213001" y="4801154"/>
                  <a:pt x="257209" y="4849379"/>
                </a:cubicBezTo>
                <a:cubicBezTo>
                  <a:pt x="301417" y="4897604"/>
                  <a:pt x="621589" y="4935112"/>
                  <a:pt x="731439" y="4913679"/>
                </a:cubicBezTo>
                <a:cubicBezTo>
                  <a:pt x="841289" y="4892246"/>
                  <a:pt x="846648" y="4773023"/>
                  <a:pt x="916309" y="4720779"/>
                </a:cubicBezTo>
                <a:cubicBezTo>
                  <a:pt x="985970" y="4668535"/>
                  <a:pt x="1032857" y="4637725"/>
                  <a:pt x="1149405" y="4600217"/>
                </a:cubicBezTo>
                <a:cubicBezTo>
                  <a:pt x="1265953" y="4562709"/>
                  <a:pt x="1434747" y="4547973"/>
                  <a:pt x="1615597" y="4495729"/>
                </a:cubicBezTo>
                <a:cubicBezTo>
                  <a:pt x="1796447" y="4443485"/>
                  <a:pt x="2014807" y="4336319"/>
                  <a:pt x="2234507" y="4286754"/>
                </a:cubicBezTo>
                <a:cubicBezTo>
                  <a:pt x="2454207" y="4237189"/>
                  <a:pt x="2719455" y="4207718"/>
                  <a:pt x="2933796" y="4198341"/>
                </a:cubicBezTo>
                <a:cubicBezTo>
                  <a:pt x="3148137" y="4188964"/>
                  <a:pt x="3373195" y="4218435"/>
                  <a:pt x="3520555" y="4230491"/>
                </a:cubicBezTo>
                <a:cubicBezTo>
                  <a:pt x="3667915" y="4242547"/>
                  <a:pt x="3713463" y="4249246"/>
                  <a:pt x="3817954" y="4270679"/>
                </a:cubicBezTo>
                <a:cubicBezTo>
                  <a:pt x="3922445" y="4292112"/>
                  <a:pt x="4048370" y="4324263"/>
                  <a:pt x="4147503" y="4359092"/>
                </a:cubicBezTo>
                <a:cubicBezTo>
                  <a:pt x="4246636" y="4393921"/>
                  <a:pt x="4316297" y="4422052"/>
                  <a:pt x="4412751" y="4479654"/>
                </a:cubicBezTo>
                <a:cubicBezTo>
                  <a:pt x="4509205" y="4537256"/>
                  <a:pt x="4653885" y="4631027"/>
                  <a:pt x="4726225" y="4704704"/>
                </a:cubicBezTo>
                <a:cubicBezTo>
                  <a:pt x="4798565" y="4778381"/>
                  <a:pt x="4850811" y="4826607"/>
                  <a:pt x="4846792" y="4921717"/>
                </a:cubicBezTo>
                <a:cubicBezTo>
                  <a:pt x="4842773" y="5016827"/>
                  <a:pt x="4769093" y="5188294"/>
                  <a:pt x="4702111" y="5275367"/>
                </a:cubicBezTo>
                <a:cubicBezTo>
                  <a:pt x="4635129" y="5362440"/>
                  <a:pt x="4633790" y="5377176"/>
                  <a:pt x="4444902" y="5444155"/>
                </a:cubicBezTo>
                <a:cubicBezTo>
                  <a:pt x="4256014" y="5511134"/>
                  <a:pt x="3830011" y="5635715"/>
                  <a:pt x="3568782" y="5677242"/>
                </a:cubicBezTo>
                <a:cubicBezTo>
                  <a:pt x="3307554" y="5718769"/>
                  <a:pt x="3091872" y="5704034"/>
                  <a:pt x="2877531" y="5693317"/>
                </a:cubicBezTo>
                <a:cubicBezTo>
                  <a:pt x="2663190" y="5682600"/>
                  <a:pt x="2481000" y="5659827"/>
                  <a:pt x="2282734" y="5612942"/>
                </a:cubicBezTo>
                <a:cubicBezTo>
                  <a:pt x="2084468" y="5566057"/>
                  <a:pt x="1846014" y="5497737"/>
                  <a:pt x="1687937" y="5412004"/>
                </a:cubicBezTo>
                <a:cubicBezTo>
                  <a:pt x="1529860" y="5326271"/>
                  <a:pt x="1378482" y="5216425"/>
                  <a:pt x="1334274" y="5098542"/>
                </a:cubicBezTo>
                <a:cubicBezTo>
                  <a:pt x="1290066" y="4980659"/>
                  <a:pt x="1357048" y="4802494"/>
                  <a:pt x="1422690" y="4704704"/>
                </a:cubicBezTo>
                <a:cubicBezTo>
                  <a:pt x="1488332" y="4606914"/>
                  <a:pt x="1620955" y="4569406"/>
                  <a:pt x="1728126" y="4511804"/>
                </a:cubicBezTo>
                <a:cubicBezTo>
                  <a:pt x="1835297" y="4454202"/>
                  <a:pt x="1959883" y="4430090"/>
                  <a:pt x="2065714" y="4359092"/>
                </a:cubicBezTo>
                <a:cubicBezTo>
                  <a:pt x="2171545" y="4288094"/>
                  <a:pt x="2306848" y="4198341"/>
                  <a:pt x="2363112" y="4085816"/>
                </a:cubicBezTo>
                <a:cubicBezTo>
                  <a:pt x="2419376" y="3973291"/>
                  <a:pt x="2464924" y="3813880"/>
                  <a:pt x="2403301" y="3683941"/>
                </a:cubicBezTo>
                <a:cubicBezTo>
                  <a:pt x="2341678" y="3554002"/>
                  <a:pt x="2166186" y="3436119"/>
                  <a:pt x="1993373" y="3306179"/>
                </a:cubicBezTo>
                <a:cubicBezTo>
                  <a:pt x="1820560" y="3176239"/>
                  <a:pt x="1511105" y="3023526"/>
                  <a:pt x="1366425" y="2904303"/>
                </a:cubicBezTo>
                <a:cubicBezTo>
                  <a:pt x="1221745" y="2785080"/>
                  <a:pt x="1209688" y="2718101"/>
                  <a:pt x="1125291" y="2590841"/>
                </a:cubicBezTo>
                <a:cubicBezTo>
                  <a:pt x="1040894" y="2463581"/>
                  <a:pt x="941761" y="2281396"/>
                  <a:pt x="860044" y="2140740"/>
                </a:cubicBezTo>
                <a:cubicBezTo>
                  <a:pt x="778327" y="2000084"/>
                  <a:pt x="697949" y="1876842"/>
                  <a:pt x="634986" y="1746903"/>
                </a:cubicBezTo>
                <a:cubicBezTo>
                  <a:pt x="572023" y="1616963"/>
                  <a:pt x="502362" y="1466930"/>
                  <a:pt x="482267" y="1361103"/>
                </a:cubicBezTo>
                <a:cubicBezTo>
                  <a:pt x="462173" y="1255276"/>
                  <a:pt x="475570" y="1208390"/>
                  <a:pt x="514419" y="1111940"/>
                </a:cubicBezTo>
                <a:cubicBezTo>
                  <a:pt x="553268" y="1015490"/>
                  <a:pt x="590778" y="897606"/>
                  <a:pt x="715364" y="782402"/>
                </a:cubicBezTo>
                <a:cubicBezTo>
                  <a:pt x="839950" y="667198"/>
                  <a:pt x="1071706" y="511807"/>
                  <a:pt x="1261934" y="420715"/>
                </a:cubicBezTo>
                <a:cubicBezTo>
                  <a:pt x="1452162" y="329623"/>
                  <a:pt x="1619616" y="300152"/>
                  <a:pt x="1856731" y="235852"/>
                </a:cubicBezTo>
                <a:cubicBezTo>
                  <a:pt x="2093846" y="171552"/>
                  <a:pt x="2396603" y="73763"/>
                  <a:pt x="2684624" y="34915"/>
                </a:cubicBezTo>
                <a:cubicBezTo>
                  <a:pt x="2972645" y="-3933"/>
                  <a:pt x="3282100" y="-2593"/>
                  <a:pt x="3584857" y="2765"/>
                </a:cubicBezTo>
                <a:cubicBezTo>
                  <a:pt x="3887614" y="8123"/>
                  <a:pt x="4189032" y="22859"/>
                  <a:pt x="4501166" y="67065"/>
                </a:cubicBezTo>
                <a:cubicBezTo>
                  <a:pt x="4813300" y="111271"/>
                  <a:pt x="5181700" y="179589"/>
                  <a:pt x="5457664" y="268002"/>
                </a:cubicBezTo>
                <a:cubicBezTo>
                  <a:pt x="5733629" y="356414"/>
                  <a:pt x="5968065" y="458223"/>
                  <a:pt x="6156953" y="597540"/>
                </a:cubicBezTo>
                <a:cubicBezTo>
                  <a:pt x="6345841" y="736857"/>
                  <a:pt x="6528031" y="935116"/>
                  <a:pt x="6590994" y="1103903"/>
                </a:cubicBezTo>
                <a:cubicBezTo>
                  <a:pt x="6653957" y="1272690"/>
                  <a:pt x="6601711" y="1466930"/>
                  <a:pt x="6534729" y="1610265"/>
                </a:cubicBezTo>
                <a:cubicBezTo>
                  <a:pt x="6467747" y="1753600"/>
                  <a:pt x="6376652" y="1844692"/>
                  <a:pt x="6189104" y="1963915"/>
                </a:cubicBezTo>
                <a:cubicBezTo>
                  <a:pt x="6001556" y="2083138"/>
                  <a:pt x="5611723" y="2243888"/>
                  <a:pt x="5409438" y="2325603"/>
                </a:cubicBezTo>
                <a:cubicBezTo>
                  <a:pt x="5207153" y="2407318"/>
                  <a:pt x="5197776" y="2408657"/>
                  <a:pt x="4975397" y="2454203"/>
                </a:cubicBezTo>
                <a:cubicBezTo>
                  <a:pt x="4753018" y="2499749"/>
                  <a:pt x="4335052" y="2574766"/>
                  <a:pt x="4075163" y="2598878"/>
                </a:cubicBezTo>
                <a:cubicBezTo>
                  <a:pt x="3815274" y="2622990"/>
                  <a:pt x="3671934" y="2608255"/>
                  <a:pt x="3416064" y="2598878"/>
                </a:cubicBezTo>
                <a:cubicBezTo>
                  <a:pt x="3160194" y="2589501"/>
                  <a:pt x="2781078" y="2565389"/>
                  <a:pt x="2539944" y="2542616"/>
                </a:cubicBezTo>
                <a:cubicBezTo>
                  <a:pt x="2298810" y="2519843"/>
                  <a:pt x="2158148" y="2511806"/>
                  <a:pt x="1969260" y="2462241"/>
                </a:cubicBezTo>
                <a:cubicBezTo>
                  <a:pt x="1780372" y="2412676"/>
                  <a:pt x="1576747" y="2324263"/>
                  <a:pt x="1406614" y="2245228"/>
                </a:cubicBezTo>
                <a:cubicBezTo>
                  <a:pt x="1236481" y="2166192"/>
                  <a:pt x="1074386" y="2072422"/>
                  <a:pt x="948460" y="1988028"/>
                </a:cubicBezTo>
                <a:cubicBezTo>
                  <a:pt x="822535" y="1903634"/>
                  <a:pt x="720722" y="1811202"/>
                  <a:pt x="651061" y="1738865"/>
                </a:cubicBezTo>
                <a:cubicBezTo>
                  <a:pt x="581400" y="1666527"/>
                  <a:pt x="530494" y="1554003"/>
                  <a:pt x="530494" y="1554003"/>
                </a:cubicBezTo>
                <a:lnTo>
                  <a:pt x="530494" y="1554003"/>
                </a:lnTo>
              </a:path>
            </a:pathLst>
          </a:custGeom>
          <a:ln w="41275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97399" y="755525"/>
            <a:ext cx="2692662" cy="1728064"/>
          </a:xfrm>
          <a:custGeom>
            <a:avLst/>
            <a:gdLst>
              <a:gd name="connsiteX0" fmla="*/ 2684624 w 2684624"/>
              <a:gd name="connsiteY0" fmla="*/ 1768251 h 1768251"/>
              <a:gd name="connsiteX1" fmla="*/ 1953184 w 2684624"/>
              <a:gd name="connsiteY1" fmla="*/ 1551239 h 1768251"/>
              <a:gd name="connsiteX2" fmla="*/ 1406614 w 2684624"/>
              <a:gd name="connsiteY2" fmla="*/ 1326188 h 1768251"/>
              <a:gd name="connsiteX3" fmla="*/ 811817 w 2684624"/>
              <a:gd name="connsiteY3" fmla="*/ 908238 h 1768251"/>
              <a:gd name="connsiteX4" fmla="*/ 385814 w 2684624"/>
              <a:gd name="connsiteY4" fmla="*/ 345613 h 1768251"/>
              <a:gd name="connsiteX5" fmla="*/ 128604 w 2684624"/>
              <a:gd name="connsiteY5" fmla="*/ 88413 h 1768251"/>
              <a:gd name="connsiteX6" fmla="*/ 0 w 2684624"/>
              <a:gd name="connsiteY6" fmla="*/ 0 h 1768251"/>
              <a:gd name="connsiteX0" fmla="*/ 2692662 w 2692662"/>
              <a:gd name="connsiteY0" fmla="*/ 1728064 h 1728064"/>
              <a:gd name="connsiteX1" fmla="*/ 1953184 w 2692662"/>
              <a:gd name="connsiteY1" fmla="*/ 1551239 h 1728064"/>
              <a:gd name="connsiteX2" fmla="*/ 1406614 w 2692662"/>
              <a:gd name="connsiteY2" fmla="*/ 1326188 h 1728064"/>
              <a:gd name="connsiteX3" fmla="*/ 811817 w 2692662"/>
              <a:gd name="connsiteY3" fmla="*/ 908238 h 1728064"/>
              <a:gd name="connsiteX4" fmla="*/ 385814 w 2692662"/>
              <a:gd name="connsiteY4" fmla="*/ 345613 h 1728064"/>
              <a:gd name="connsiteX5" fmla="*/ 128604 w 2692662"/>
              <a:gd name="connsiteY5" fmla="*/ 88413 h 1728064"/>
              <a:gd name="connsiteX6" fmla="*/ 0 w 2692662"/>
              <a:gd name="connsiteY6" fmla="*/ 0 h 172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2662" h="1728064">
                <a:moveTo>
                  <a:pt x="2692662" y="1728064"/>
                </a:moveTo>
                <a:cubicBezTo>
                  <a:pt x="2433443" y="1656396"/>
                  <a:pt x="2167525" y="1618218"/>
                  <a:pt x="1953184" y="1551239"/>
                </a:cubicBezTo>
                <a:cubicBezTo>
                  <a:pt x="1738843" y="1484260"/>
                  <a:pt x="1596842" y="1433355"/>
                  <a:pt x="1406614" y="1326188"/>
                </a:cubicBezTo>
                <a:cubicBezTo>
                  <a:pt x="1216386" y="1219021"/>
                  <a:pt x="981950" y="1071667"/>
                  <a:pt x="811817" y="908238"/>
                </a:cubicBezTo>
                <a:cubicBezTo>
                  <a:pt x="641684" y="744809"/>
                  <a:pt x="499683" y="482250"/>
                  <a:pt x="385814" y="345613"/>
                </a:cubicBezTo>
                <a:cubicBezTo>
                  <a:pt x="271945" y="208975"/>
                  <a:pt x="192906" y="146015"/>
                  <a:pt x="128604" y="88413"/>
                </a:cubicBezTo>
                <a:cubicBezTo>
                  <a:pt x="64302" y="30811"/>
                  <a:pt x="0" y="0"/>
                  <a:pt x="0" y="0"/>
                </a:cubicBezTo>
              </a:path>
            </a:pathLst>
          </a:custGeom>
          <a:ln w="47625">
            <a:solidFill>
              <a:srgbClr val="3366F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7241489" y="1862320"/>
            <a:ext cx="1233167" cy="411799"/>
          </a:xfrm>
          <a:custGeom>
            <a:avLst/>
            <a:gdLst>
              <a:gd name="connsiteX0" fmla="*/ 153285 w 1233167"/>
              <a:gd name="connsiteY0" fmla="*/ 106868 h 411799"/>
              <a:gd name="connsiteX1" fmla="*/ 16643 w 1233167"/>
              <a:gd name="connsiteY1" fmla="*/ 339956 h 411799"/>
              <a:gd name="connsiteX2" fmla="*/ 32718 w 1233167"/>
              <a:gd name="connsiteY2" fmla="*/ 404256 h 411799"/>
              <a:gd name="connsiteX3" fmla="*/ 289928 w 1233167"/>
              <a:gd name="connsiteY3" fmla="*/ 404256 h 411799"/>
              <a:gd name="connsiteX4" fmla="*/ 547137 w 1233167"/>
              <a:gd name="connsiteY4" fmla="*/ 347994 h 411799"/>
              <a:gd name="connsiteX5" fmla="*/ 764158 w 1233167"/>
              <a:gd name="connsiteY5" fmla="*/ 267618 h 411799"/>
              <a:gd name="connsiteX6" fmla="*/ 1198199 w 1233167"/>
              <a:gd name="connsiteY6" fmla="*/ 18456 h 411799"/>
              <a:gd name="connsiteX7" fmla="*/ 1206237 w 1233167"/>
              <a:gd name="connsiteY7" fmla="*/ 18456 h 41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3167" h="411799">
                <a:moveTo>
                  <a:pt x="153285" y="106868"/>
                </a:moveTo>
                <a:cubicBezTo>
                  <a:pt x="95011" y="198629"/>
                  <a:pt x="36737" y="290391"/>
                  <a:pt x="16643" y="339956"/>
                </a:cubicBezTo>
                <a:cubicBezTo>
                  <a:pt x="-3452" y="389521"/>
                  <a:pt x="-12830" y="393539"/>
                  <a:pt x="32718" y="404256"/>
                </a:cubicBezTo>
                <a:cubicBezTo>
                  <a:pt x="78265" y="414973"/>
                  <a:pt x="204192" y="413633"/>
                  <a:pt x="289928" y="404256"/>
                </a:cubicBezTo>
                <a:cubicBezTo>
                  <a:pt x="375664" y="394879"/>
                  <a:pt x="468099" y="370767"/>
                  <a:pt x="547137" y="347994"/>
                </a:cubicBezTo>
                <a:cubicBezTo>
                  <a:pt x="626175" y="325221"/>
                  <a:pt x="655648" y="322541"/>
                  <a:pt x="764158" y="267618"/>
                </a:cubicBezTo>
                <a:cubicBezTo>
                  <a:pt x="872668" y="212695"/>
                  <a:pt x="1124519" y="59983"/>
                  <a:pt x="1198199" y="18456"/>
                </a:cubicBezTo>
                <a:cubicBezTo>
                  <a:pt x="1271879" y="-23071"/>
                  <a:pt x="1206237" y="18456"/>
                  <a:pt x="1206237" y="18456"/>
                </a:cubicBezTo>
              </a:path>
            </a:pathLst>
          </a:custGeom>
          <a:ln w="47625"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57443" y="47361"/>
            <a:ext cx="6592457" cy="5716242"/>
            <a:chOff x="1157443" y="47361"/>
            <a:chExt cx="6592457" cy="5716242"/>
          </a:xfrm>
        </p:grpSpPr>
        <p:sp>
          <p:nvSpPr>
            <p:cNvPr id="6" name="Freeform 5"/>
            <p:cNvSpPr/>
            <p:nvPr/>
          </p:nvSpPr>
          <p:spPr>
            <a:xfrm>
              <a:off x="1157443" y="47361"/>
              <a:ext cx="6592457" cy="5716242"/>
            </a:xfrm>
            <a:custGeom>
              <a:avLst/>
              <a:gdLst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428827 w 6592457"/>
                <a:gd name="connsiteY14" fmla="*/ 5442254 h 5716242"/>
                <a:gd name="connsiteX15" fmla="*/ 3793841 w 6592457"/>
                <a:gd name="connsiteY15" fmla="*/ 5635154 h 5716242"/>
                <a:gd name="connsiteX16" fmla="*/ 2949872 w 6592457"/>
                <a:gd name="connsiteY16" fmla="*/ 5715529 h 5716242"/>
                <a:gd name="connsiteX17" fmla="*/ 2089827 w 6592457"/>
                <a:gd name="connsiteY17" fmla="*/ 5594967 h 5716242"/>
                <a:gd name="connsiteX18" fmla="*/ 1454841 w 6592457"/>
                <a:gd name="connsiteY18" fmla="*/ 5297579 h 5716242"/>
                <a:gd name="connsiteX19" fmla="*/ 1302123 w 6592457"/>
                <a:gd name="connsiteY19" fmla="*/ 4943929 h 5716242"/>
                <a:gd name="connsiteX20" fmla="*/ 1446804 w 6592457"/>
                <a:gd name="connsiteY20" fmla="*/ 4654579 h 5716242"/>
                <a:gd name="connsiteX21" fmla="*/ 1712051 w 6592457"/>
                <a:gd name="connsiteY21" fmla="*/ 4501866 h 5716242"/>
                <a:gd name="connsiteX22" fmla="*/ 2025525 w 6592457"/>
                <a:gd name="connsiteY22" fmla="*/ 4349154 h 5716242"/>
                <a:gd name="connsiteX23" fmla="*/ 2347037 w 6592457"/>
                <a:gd name="connsiteY23" fmla="*/ 4059803 h 5716242"/>
                <a:gd name="connsiteX24" fmla="*/ 2338999 w 6592457"/>
                <a:gd name="connsiteY24" fmla="*/ 3674003 h 5716242"/>
                <a:gd name="connsiteX25" fmla="*/ 1888882 w 6592457"/>
                <a:gd name="connsiteY25" fmla="*/ 3215865 h 5716242"/>
                <a:gd name="connsiteX26" fmla="*/ 1253896 w 6592457"/>
                <a:gd name="connsiteY26" fmla="*/ 2830065 h 5716242"/>
                <a:gd name="connsiteX27" fmla="*/ 771629 w 6592457"/>
                <a:gd name="connsiteY27" fmla="*/ 2090615 h 5716242"/>
                <a:gd name="connsiteX28" fmla="*/ 498343 w 6592457"/>
                <a:gd name="connsiteY28" fmla="*/ 1568177 h 5716242"/>
                <a:gd name="connsiteX29" fmla="*/ 482268 w 6592457"/>
                <a:gd name="connsiteY29" fmla="*/ 1085927 h 5716242"/>
                <a:gd name="connsiteX30" fmla="*/ 634986 w 6592457"/>
                <a:gd name="connsiteY30" fmla="*/ 852839 h 5716242"/>
                <a:gd name="connsiteX31" fmla="*/ 1310161 w 6592457"/>
                <a:gd name="connsiteY31" fmla="*/ 394702 h 5716242"/>
                <a:gd name="connsiteX32" fmla="*/ 2379188 w 6592457"/>
                <a:gd name="connsiteY32" fmla="*/ 97314 h 5716242"/>
                <a:gd name="connsiteX33" fmla="*/ 3150817 w 6592457"/>
                <a:gd name="connsiteY33" fmla="*/ 864 h 5716242"/>
                <a:gd name="connsiteX34" fmla="*/ 4348449 w 6592457"/>
                <a:gd name="connsiteY34" fmla="*/ 57127 h 5716242"/>
                <a:gd name="connsiteX35" fmla="*/ 5039699 w 6592457"/>
                <a:gd name="connsiteY35" fmla="*/ 177689 h 5716242"/>
                <a:gd name="connsiteX36" fmla="*/ 5811328 w 6592457"/>
                <a:gd name="connsiteY36" fmla="*/ 426852 h 5716242"/>
                <a:gd name="connsiteX37" fmla="*/ 6108726 w 6592457"/>
                <a:gd name="connsiteY37" fmla="*/ 619752 h 5716242"/>
                <a:gd name="connsiteX38" fmla="*/ 6494541 w 6592457"/>
                <a:gd name="connsiteY38" fmla="*/ 1005552 h 5716242"/>
                <a:gd name="connsiteX39" fmla="*/ 6590994 w 6592457"/>
                <a:gd name="connsiteY39" fmla="*/ 1343127 h 5716242"/>
                <a:gd name="connsiteX40" fmla="*/ 6446314 w 6592457"/>
                <a:gd name="connsiteY40" fmla="*/ 1688740 h 5716242"/>
                <a:gd name="connsiteX41" fmla="*/ 5988159 w 6592457"/>
                <a:gd name="connsiteY41" fmla="*/ 2098652 h 5716242"/>
                <a:gd name="connsiteX42" fmla="*/ 4838754 w 6592457"/>
                <a:gd name="connsiteY42" fmla="*/ 2484453 h 5716242"/>
                <a:gd name="connsiteX43" fmla="*/ 3584858 w 6592457"/>
                <a:gd name="connsiteY43" fmla="*/ 2621090 h 5716242"/>
                <a:gd name="connsiteX44" fmla="*/ 1896920 w 6592457"/>
                <a:gd name="connsiteY44" fmla="*/ 2452303 h 5716242"/>
                <a:gd name="connsiteX45" fmla="*/ 1028838 w 6592457"/>
                <a:gd name="connsiteY45" fmla="*/ 2066502 h 5716242"/>
                <a:gd name="connsiteX46" fmla="*/ 618910 w 6592457"/>
                <a:gd name="connsiteY46" fmla="*/ 1753040 h 5716242"/>
                <a:gd name="connsiteX47" fmla="*/ 618910 w 6592457"/>
                <a:gd name="connsiteY47" fmla="*/ 1753040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68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618910 w 6592457"/>
                <a:gd name="connsiteY48" fmla="*/ 1753040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68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54608 w 6592457"/>
                <a:gd name="connsiteY48" fmla="*/ 1664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54608 w 6592457"/>
                <a:gd name="connsiteY48" fmla="*/ 1664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826079 w 6592457"/>
                <a:gd name="connsiteY8" fmla="*/ 3846339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697575 w 6592457"/>
                <a:gd name="connsiteY3" fmla="*/ 3835452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826079 w 6592457"/>
                <a:gd name="connsiteY8" fmla="*/ 3846339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082673 w 6592457"/>
                <a:gd name="connsiteY2" fmla="*/ 4032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56965 w 6592457"/>
                <a:gd name="connsiteY8" fmla="*/ 3585591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107674 w 6592457"/>
                <a:gd name="connsiteY2" fmla="*/ 4007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56965 w 6592457"/>
                <a:gd name="connsiteY8" fmla="*/ 3585591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107674 w 6592457"/>
                <a:gd name="connsiteY2" fmla="*/ 4007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31964 w 6592457"/>
                <a:gd name="connsiteY8" fmla="*/ 3625590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592457" h="5716242">
                  <a:moveTo>
                    <a:pt x="0" y="4325041"/>
                  </a:moveTo>
                  <a:lnTo>
                    <a:pt x="2692662" y="4108028"/>
                  </a:lnTo>
                  <a:cubicBezTo>
                    <a:pt x="3210608" y="4055115"/>
                    <a:pt x="2992465" y="4037036"/>
                    <a:pt x="3107674" y="4007565"/>
                  </a:cubicBezTo>
                  <a:cubicBezTo>
                    <a:pt x="3222883" y="3978094"/>
                    <a:pt x="3285596" y="3959888"/>
                    <a:pt x="3383913" y="3931203"/>
                  </a:cubicBezTo>
                  <a:cubicBezTo>
                    <a:pt x="3482230" y="3902518"/>
                    <a:pt x="3633273" y="3886356"/>
                    <a:pt x="3697575" y="3835452"/>
                  </a:cubicBezTo>
                  <a:cubicBezTo>
                    <a:pt x="3761877" y="3784548"/>
                    <a:pt x="3797891" y="3687515"/>
                    <a:pt x="3769727" y="3625778"/>
                  </a:cubicBezTo>
                  <a:cubicBezTo>
                    <a:pt x="3741563" y="3564041"/>
                    <a:pt x="3655858" y="3494499"/>
                    <a:pt x="3528593" y="3465028"/>
                  </a:cubicBezTo>
                  <a:cubicBezTo>
                    <a:pt x="3401328" y="3435557"/>
                    <a:pt x="3138907" y="3422193"/>
                    <a:pt x="3006136" y="3448953"/>
                  </a:cubicBezTo>
                  <a:cubicBezTo>
                    <a:pt x="2873365" y="3475713"/>
                    <a:pt x="2761974" y="3559359"/>
                    <a:pt x="2731964" y="3625590"/>
                  </a:cubicBezTo>
                  <a:cubicBezTo>
                    <a:pt x="2701955" y="3691821"/>
                    <a:pt x="2706704" y="3777989"/>
                    <a:pt x="2826079" y="3846339"/>
                  </a:cubicBezTo>
                  <a:cubicBezTo>
                    <a:pt x="2945454" y="3914689"/>
                    <a:pt x="3257450" y="3958587"/>
                    <a:pt x="3448215" y="4035691"/>
                  </a:cubicBezTo>
                  <a:cubicBezTo>
                    <a:pt x="3638980" y="4112795"/>
                    <a:pt x="3804558" y="4228591"/>
                    <a:pt x="3970672" y="4308966"/>
                  </a:cubicBezTo>
                  <a:cubicBezTo>
                    <a:pt x="4136786" y="4389341"/>
                    <a:pt x="4312278" y="4441585"/>
                    <a:pt x="4444902" y="4517941"/>
                  </a:cubicBezTo>
                  <a:cubicBezTo>
                    <a:pt x="4577526" y="4594297"/>
                    <a:pt x="4708810" y="4682710"/>
                    <a:pt x="4766414" y="4767104"/>
                  </a:cubicBezTo>
                  <a:cubicBezTo>
                    <a:pt x="4824018" y="4851498"/>
                    <a:pt x="4802585" y="4941250"/>
                    <a:pt x="4790528" y="5024304"/>
                  </a:cubicBezTo>
                  <a:cubicBezTo>
                    <a:pt x="4778471" y="5107358"/>
                    <a:pt x="4754357" y="5195771"/>
                    <a:pt x="4694074" y="5265429"/>
                  </a:cubicBezTo>
                  <a:cubicBezTo>
                    <a:pt x="4633791" y="5335087"/>
                    <a:pt x="4578866" y="5380633"/>
                    <a:pt x="4428827" y="5442254"/>
                  </a:cubicBezTo>
                  <a:cubicBezTo>
                    <a:pt x="4278788" y="5503875"/>
                    <a:pt x="4040333" y="5589608"/>
                    <a:pt x="3793841" y="5635154"/>
                  </a:cubicBezTo>
                  <a:cubicBezTo>
                    <a:pt x="3547349" y="5680700"/>
                    <a:pt x="3233874" y="5722227"/>
                    <a:pt x="2949872" y="5715529"/>
                  </a:cubicBezTo>
                  <a:cubicBezTo>
                    <a:pt x="2665870" y="5708831"/>
                    <a:pt x="2338999" y="5664625"/>
                    <a:pt x="2089827" y="5594967"/>
                  </a:cubicBezTo>
                  <a:cubicBezTo>
                    <a:pt x="1840655" y="5525309"/>
                    <a:pt x="1586125" y="5406085"/>
                    <a:pt x="1454841" y="5297579"/>
                  </a:cubicBezTo>
                  <a:cubicBezTo>
                    <a:pt x="1323557" y="5189073"/>
                    <a:pt x="1303463" y="5051096"/>
                    <a:pt x="1302123" y="4943929"/>
                  </a:cubicBezTo>
                  <a:cubicBezTo>
                    <a:pt x="1300784" y="4836762"/>
                    <a:pt x="1378483" y="4728256"/>
                    <a:pt x="1446804" y="4654579"/>
                  </a:cubicBezTo>
                  <a:cubicBezTo>
                    <a:pt x="1515125" y="4580902"/>
                    <a:pt x="1615598" y="4552770"/>
                    <a:pt x="1712051" y="4501866"/>
                  </a:cubicBezTo>
                  <a:cubicBezTo>
                    <a:pt x="1808504" y="4450962"/>
                    <a:pt x="1919694" y="4422831"/>
                    <a:pt x="2025525" y="4349154"/>
                  </a:cubicBezTo>
                  <a:cubicBezTo>
                    <a:pt x="2131356" y="4275477"/>
                    <a:pt x="2294791" y="4172328"/>
                    <a:pt x="2347037" y="4059803"/>
                  </a:cubicBezTo>
                  <a:cubicBezTo>
                    <a:pt x="2399283" y="3947278"/>
                    <a:pt x="2415358" y="3814659"/>
                    <a:pt x="2338999" y="3674003"/>
                  </a:cubicBezTo>
                  <a:cubicBezTo>
                    <a:pt x="2262640" y="3533347"/>
                    <a:pt x="2069732" y="3356521"/>
                    <a:pt x="1888882" y="3215865"/>
                  </a:cubicBezTo>
                  <a:cubicBezTo>
                    <a:pt x="1708032" y="3075209"/>
                    <a:pt x="1440105" y="3017607"/>
                    <a:pt x="1253896" y="2830065"/>
                  </a:cubicBezTo>
                  <a:cubicBezTo>
                    <a:pt x="1067687" y="2642523"/>
                    <a:pt x="897555" y="2298430"/>
                    <a:pt x="771629" y="2090615"/>
                  </a:cubicBezTo>
                  <a:cubicBezTo>
                    <a:pt x="645704" y="1882800"/>
                    <a:pt x="546570" y="1750625"/>
                    <a:pt x="498343" y="1583177"/>
                  </a:cubicBezTo>
                  <a:cubicBezTo>
                    <a:pt x="450116" y="1415729"/>
                    <a:pt x="459494" y="1207650"/>
                    <a:pt x="482268" y="1085927"/>
                  </a:cubicBezTo>
                  <a:cubicBezTo>
                    <a:pt x="505042" y="964204"/>
                    <a:pt x="497004" y="968043"/>
                    <a:pt x="634986" y="852839"/>
                  </a:cubicBezTo>
                  <a:cubicBezTo>
                    <a:pt x="772968" y="737635"/>
                    <a:pt x="1019461" y="520623"/>
                    <a:pt x="1310161" y="394702"/>
                  </a:cubicBezTo>
                  <a:cubicBezTo>
                    <a:pt x="1600861" y="268781"/>
                    <a:pt x="2072412" y="162954"/>
                    <a:pt x="2379188" y="97314"/>
                  </a:cubicBezTo>
                  <a:cubicBezTo>
                    <a:pt x="2685964" y="31674"/>
                    <a:pt x="2822607" y="7562"/>
                    <a:pt x="3150817" y="864"/>
                  </a:cubicBezTo>
                  <a:cubicBezTo>
                    <a:pt x="3479027" y="-5834"/>
                    <a:pt x="4033635" y="27656"/>
                    <a:pt x="4348449" y="57127"/>
                  </a:cubicBezTo>
                  <a:cubicBezTo>
                    <a:pt x="4663263" y="86598"/>
                    <a:pt x="4795886" y="116068"/>
                    <a:pt x="5039699" y="177689"/>
                  </a:cubicBezTo>
                  <a:cubicBezTo>
                    <a:pt x="5283512" y="239310"/>
                    <a:pt x="5633157" y="353175"/>
                    <a:pt x="5811328" y="426852"/>
                  </a:cubicBezTo>
                  <a:cubicBezTo>
                    <a:pt x="5989499" y="500529"/>
                    <a:pt x="5994857" y="523302"/>
                    <a:pt x="6108726" y="619752"/>
                  </a:cubicBezTo>
                  <a:cubicBezTo>
                    <a:pt x="6222595" y="716202"/>
                    <a:pt x="6414163" y="884989"/>
                    <a:pt x="6494541" y="1005552"/>
                  </a:cubicBezTo>
                  <a:cubicBezTo>
                    <a:pt x="6574919" y="1126114"/>
                    <a:pt x="6599032" y="1229262"/>
                    <a:pt x="6590994" y="1343127"/>
                  </a:cubicBezTo>
                  <a:cubicBezTo>
                    <a:pt x="6582956" y="1456992"/>
                    <a:pt x="6546786" y="1562819"/>
                    <a:pt x="6446314" y="1688740"/>
                  </a:cubicBezTo>
                  <a:cubicBezTo>
                    <a:pt x="6345842" y="1814661"/>
                    <a:pt x="6256086" y="1966033"/>
                    <a:pt x="5988159" y="2098652"/>
                  </a:cubicBezTo>
                  <a:cubicBezTo>
                    <a:pt x="5720232" y="2231271"/>
                    <a:pt x="5239304" y="2397380"/>
                    <a:pt x="4838754" y="2484453"/>
                  </a:cubicBezTo>
                  <a:cubicBezTo>
                    <a:pt x="4438204" y="2571526"/>
                    <a:pt x="4075164" y="2626448"/>
                    <a:pt x="3584858" y="2621090"/>
                  </a:cubicBezTo>
                  <a:cubicBezTo>
                    <a:pt x="3094552" y="2615732"/>
                    <a:pt x="2322923" y="2544734"/>
                    <a:pt x="1896920" y="2452303"/>
                  </a:cubicBezTo>
                  <a:cubicBezTo>
                    <a:pt x="1470917" y="2359872"/>
                    <a:pt x="1241840" y="2183046"/>
                    <a:pt x="1028838" y="2066502"/>
                  </a:cubicBezTo>
                  <a:cubicBezTo>
                    <a:pt x="815836" y="1949958"/>
                    <a:pt x="700448" y="1817519"/>
                    <a:pt x="618910" y="1753040"/>
                  </a:cubicBezTo>
                  <a:cubicBezTo>
                    <a:pt x="537372" y="1688561"/>
                    <a:pt x="561041" y="1709098"/>
                    <a:pt x="539607" y="1679627"/>
                  </a:cubicBezTo>
                </a:path>
              </a:pathLst>
            </a:custGeom>
            <a:ln w="539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1"/>
            <p:cNvSpPr/>
            <p:nvPr/>
          </p:nvSpPr>
          <p:spPr>
            <a:xfrm>
              <a:off x="3222713" y="4262807"/>
              <a:ext cx="1916856" cy="110497"/>
            </a:xfrm>
            <a:custGeom>
              <a:avLst/>
              <a:gdLst>
                <a:gd name="connsiteX0" fmla="*/ 0 w 1916856"/>
                <a:gd name="connsiteY0" fmla="*/ 110497 h 110497"/>
                <a:gd name="connsiteX1" fmla="*/ 455254 w 1916856"/>
                <a:gd name="connsiteY1" fmla="*/ 26626 h 110497"/>
                <a:gd name="connsiteX2" fmla="*/ 491195 w 1916856"/>
                <a:gd name="connsiteY2" fmla="*/ 14644 h 110497"/>
                <a:gd name="connsiteX3" fmla="*/ 730802 w 1916856"/>
                <a:gd name="connsiteY3" fmla="*/ 2662 h 110497"/>
                <a:gd name="connsiteX4" fmla="*/ 1102192 w 1916856"/>
                <a:gd name="connsiteY4" fmla="*/ 2662 h 110497"/>
                <a:gd name="connsiteX5" fmla="*/ 1365760 w 1916856"/>
                <a:gd name="connsiteY5" fmla="*/ 2662 h 110497"/>
                <a:gd name="connsiteX6" fmla="*/ 1713190 w 1916856"/>
                <a:gd name="connsiteY6" fmla="*/ 38607 h 110497"/>
                <a:gd name="connsiteX7" fmla="*/ 1916856 w 1916856"/>
                <a:gd name="connsiteY7" fmla="*/ 86534 h 110497"/>
                <a:gd name="connsiteX8" fmla="*/ 1916856 w 1916856"/>
                <a:gd name="connsiteY8" fmla="*/ 86534 h 11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6856" h="110497">
                  <a:moveTo>
                    <a:pt x="0" y="110497"/>
                  </a:moveTo>
                  <a:lnTo>
                    <a:pt x="455254" y="26626"/>
                  </a:lnTo>
                  <a:cubicBezTo>
                    <a:pt x="537120" y="10650"/>
                    <a:pt x="445270" y="18638"/>
                    <a:pt x="491195" y="14644"/>
                  </a:cubicBezTo>
                  <a:cubicBezTo>
                    <a:pt x="537120" y="10650"/>
                    <a:pt x="628969" y="4659"/>
                    <a:pt x="730802" y="2662"/>
                  </a:cubicBezTo>
                  <a:cubicBezTo>
                    <a:pt x="832635" y="665"/>
                    <a:pt x="1102192" y="2662"/>
                    <a:pt x="1102192" y="2662"/>
                  </a:cubicBezTo>
                  <a:cubicBezTo>
                    <a:pt x="1208018" y="2662"/>
                    <a:pt x="1263927" y="-3329"/>
                    <a:pt x="1365760" y="2662"/>
                  </a:cubicBezTo>
                  <a:cubicBezTo>
                    <a:pt x="1467593" y="8653"/>
                    <a:pt x="1621341" y="24628"/>
                    <a:pt x="1713190" y="38607"/>
                  </a:cubicBezTo>
                  <a:cubicBezTo>
                    <a:pt x="1805039" y="52586"/>
                    <a:pt x="1916856" y="86534"/>
                    <a:pt x="1916856" y="86534"/>
                  </a:cubicBezTo>
                  <a:lnTo>
                    <a:pt x="1916856" y="86534"/>
                  </a:lnTo>
                </a:path>
              </a:pathLst>
            </a:custGeom>
            <a:ln w="539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4814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 19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Injector Cycling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8396" y="5316461"/>
            <a:ext cx="54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PSB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48396" y="4582167"/>
            <a:ext cx="54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48396" y="3647803"/>
            <a:ext cx="54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SPS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1241795" y="2698198"/>
            <a:ext cx="7544729" cy="1324576"/>
            <a:chOff x="1373493" y="2434802"/>
            <a:chExt cx="7544729" cy="1324576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373493" y="3759378"/>
              <a:ext cx="555976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6933259" y="2434802"/>
              <a:ext cx="997185" cy="132457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930444" y="2434802"/>
              <a:ext cx="331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8261844" y="2434802"/>
              <a:ext cx="392971" cy="132457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654815" y="3759377"/>
              <a:ext cx="263407" cy="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757113" y="5317809"/>
            <a:ext cx="8029411" cy="418277"/>
            <a:chOff x="888811" y="5054413"/>
            <a:chExt cx="8029411" cy="418277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1845731" y="5457584"/>
              <a:ext cx="475303" cy="18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297079" y="5459472"/>
              <a:ext cx="475303" cy="18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766931" y="5461360"/>
              <a:ext cx="475303" cy="18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888811" y="5054413"/>
              <a:ext cx="8029411" cy="418277"/>
              <a:chOff x="888811" y="5053065"/>
              <a:chExt cx="8029411" cy="418277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888811" y="5053065"/>
                <a:ext cx="484682" cy="404519"/>
                <a:chOff x="1152207" y="4995333"/>
                <a:chExt cx="484682" cy="404519"/>
              </a:xfrm>
            </p:grpSpPr>
            <p:cxnSp>
              <p:nvCxnSpPr>
                <p:cNvPr id="54" name="Straight Connector 53"/>
                <p:cNvCxnSpPr/>
                <p:nvPr/>
              </p:nvCxnSpPr>
              <p:spPr>
                <a:xfrm>
                  <a:off x="1152207" y="5399852"/>
                  <a:ext cx="174237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V="1">
                  <a:off x="1326444" y="4995333"/>
                  <a:ext cx="148666" cy="40451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1475110" y="4995333"/>
                  <a:ext cx="8652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1561630" y="4995333"/>
                  <a:ext cx="75259" cy="40451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/>
            </p:nvGrpSpPr>
            <p:grpSpPr>
              <a:xfrm>
                <a:off x="1361049" y="5054953"/>
                <a:ext cx="484682" cy="404519"/>
                <a:chOff x="1152207" y="4995333"/>
                <a:chExt cx="484682" cy="404519"/>
              </a:xfrm>
            </p:grpSpPr>
            <p:cxnSp>
              <p:nvCxnSpPr>
                <p:cNvPr id="50" name="Straight Connector 49"/>
                <p:cNvCxnSpPr/>
                <p:nvPr/>
              </p:nvCxnSpPr>
              <p:spPr>
                <a:xfrm>
                  <a:off x="1152207" y="5399852"/>
                  <a:ext cx="174237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flipV="1">
                  <a:off x="1326444" y="4995333"/>
                  <a:ext cx="148666" cy="40451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475110" y="4995333"/>
                  <a:ext cx="8652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1561630" y="4995333"/>
                  <a:ext cx="75259" cy="40451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/>
            </p:nvGrpSpPr>
            <p:grpSpPr>
              <a:xfrm>
                <a:off x="2321034" y="5053065"/>
                <a:ext cx="484682" cy="404519"/>
                <a:chOff x="1152207" y="4995333"/>
                <a:chExt cx="484682" cy="404519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>
                  <a:off x="1152207" y="5399852"/>
                  <a:ext cx="174237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V="1">
                  <a:off x="1326444" y="4995333"/>
                  <a:ext cx="148666" cy="40451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1475110" y="4995333"/>
                  <a:ext cx="8652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1561630" y="4995333"/>
                  <a:ext cx="75259" cy="40451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2821184" y="5054953"/>
                <a:ext cx="484682" cy="404519"/>
                <a:chOff x="1152207" y="4995333"/>
                <a:chExt cx="484682" cy="404519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>
                  <a:off x="1152207" y="5399852"/>
                  <a:ext cx="174237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1326444" y="4995333"/>
                  <a:ext cx="148666" cy="40451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1475110" y="4995333"/>
                  <a:ext cx="8652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1561630" y="4995333"/>
                  <a:ext cx="75259" cy="40451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/>
            </p:nvGrpSpPr>
            <p:grpSpPr>
              <a:xfrm>
                <a:off x="3772382" y="5054953"/>
                <a:ext cx="484682" cy="404519"/>
                <a:chOff x="1152207" y="4995333"/>
                <a:chExt cx="484682" cy="404519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>
                  <a:off x="1152207" y="5399852"/>
                  <a:ext cx="174237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V="1">
                  <a:off x="1326444" y="4995333"/>
                  <a:ext cx="148666" cy="40451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1475110" y="4995333"/>
                  <a:ext cx="8652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1561630" y="4995333"/>
                  <a:ext cx="75259" cy="40451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/>
            </p:nvGrpSpPr>
            <p:grpSpPr>
              <a:xfrm>
                <a:off x="4263434" y="5056841"/>
                <a:ext cx="484682" cy="404519"/>
                <a:chOff x="1152207" y="4995333"/>
                <a:chExt cx="484682" cy="404519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>
                  <a:off x="1152207" y="5399852"/>
                  <a:ext cx="174237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V="1">
                  <a:off x="1326444" y="4995333"/>
                  <a:ext cx="148666" cy="40451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475110" y="4995333"/>
                  <a:ext cx="8652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1561630" y="4995333"/>
                  <a:ext cx="75259" cy="40451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/>
            </p:nvGrpSpPr>
            <p:grpSpPr>
              <a:xfrm>
                <a:off x="5239625" y="5058729"/>
                <a:ext cx="484682" cy="404519"/>
                <a:chOff x="1152207" y="4995333"/>
                <a:chExt cx="484682" cy="404519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1152207" y="5399852"/>
                  <a:ext cx="174237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V="1">
                  <a:off x="1326444" y="4995333"/>
                  <a:ext cx="148666" cy="40451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1475110" y="4995333"/>
                  <a:ext cx="8652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1561630" y="4995333"/>
                  <a:ext cx="75259" cy="40451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5726722" y="5059277"/>
                <a:ext cx="484682" cy="404519"/>
                <a:chOff x="1152207" y="4995333"/>
                <a:chExt cx="484682" cy="404519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152207" y="5399852"/>
                  <a:ext cx="174237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V="1">
                  <a:off x="1326444" y="4995333"/>
                  <a:ext cx="148666" cy="40451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1475110" y="4995333"/>
                  <a:ext cx="8652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561630" y="4995333"/>
                  <a:ext cx="75259" cy="40451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6211404" y="5471342"/>
                <a:ext cx="270681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Group 57"/>
          <p:cNvGrpSpPr/>
          <p:nvPr/>
        </p:nvGrpSpPr>
        <p:grpSpPr>
          <a:xfrm>
            <a:off x="6951549" y="5732368"/>
            <a:ext cx="1214508" cy="369332"/>
            <a:chOff x="6857479" y="5760589"/>
            <a:chExt cx="1214508" cy="369332"/>
          </a:xfrm>
        </p:grpSpPr>
        <p:cxnSp>
          <p:nvCxnSpPr>
            <p:cNvPr id="59" name="Straight Arrow Connector 58"/>
            <p:cNvCxnSpPr/>
            <p:nvPr/>
          </p:nvCxnSpPr>
          <p:spPr>
            <a:xfrm>
              <a:off x="7507072" y="5992516"/>
              <a:ext cx="564915" cy="0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6857479" y="5760589"/>
              <a:ext cx="677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Time</a:t>
              </a:r>
              <a:endParaRPr lang="en-GB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57113" y="4276610"/>
            <a:ext cx="8029411" cy="790221"/>
            <a:chOff x="888811" y="4013214"/>
            <a:chExt cx="8029411" cy="790221"/>
          </a:xfrm>
        </p:grpSpPr>
        <p:grpSp>
          <p:nvGrpSpPr>
            <p:cNvPr id="62" name="Group 61"/>
            <p:cNvGrpSpPr/>
            <p:nvPr/>
          </p:nvGrpSpPr>
          <p:grpSpPr>
            <a:xfrm>
              <a:off x="888811" y="4016963"/>
              <a:ext cx="1755126" cy="786472"/>
              <a:chOff x="888811" y="4016963"/>
              <a:chExt cx="1755126" cy="786472"/>
            </a:xfrm>
          </p:grpSpPr>
          <p:cxnSp>
            <p:nvCxnSpPr>
              <p:cNvPr id="79" name="Straight Connector 78"/>
              <p:cNvCxnSpPr/>
              <p:nvPr/>
            </p:nvCxnSpPr>
            <p:spPr>
              <a:xfrm>
                <a:off x="888811" y="4797777"/>
                <a:ext cx="1039719" cy="565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V="1">
                <a:off x="1928530" y="4016963"/>
                <a:ext cx="392504" cy="78647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2327404" y="4016963"/>
                <a:ext cx="16786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2495271" y="4016963"/>
                <a:ext cx="148666" cy="78647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/>
          </p:nvGrpSpPr>
          <p:grpSpPr>
            <a:xfrm>
              <a:off x="2643937" y="4016963"/>
              <a:ext cx="1451348" cy="780814"/>
              <a:chOff x="2643937" y="4016963"/>
              <a:chExt cx="1451348" cy="780814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2643937" y="4797777"/>
                <a:ext cx="72057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V="1">
                <a:off x="3364510" y="4016963"/>
                <a:ext cx="392504" cy="78081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3763384" y="4016963"/>
                <a:ext cx="16786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3931251" y="4016963"/>
                <a:ext cx="164034" cy="78081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" name="Straight Connector 63"/>
            <p:cNvCxnSpPr/>
            <p:nvPr/>
          </p:nvCxnSpPr>
          <p:spPr>
            <a:xfrm>
              <a:off x="6986347" y="4803435"/>
              <a:ext cx="193187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>
              <a:off x="4083651" y="4022621"/>
              <a:ext cx="1451348" cy="780814"/>
              <a:chOff x="2643937" y="4016963"/>
              <a:chExt cx="1451348" cy="780814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2643937" y="4797777"/>
                <a:ext cx="72057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V="1">
                <a:off x="3364510" y="4016963"/>
                <a:ext cx="392504" cy="78081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3763384" y="4016963"/>
                <a:ext cx="16786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3931251" y="4016963"/>
                <a:ext cx="164034" cy="78081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/>
            <p:cNvGrpSpPr/>
            <p:nvPr/>
          </p:nvGrpSpPr>
          <p:grpSpPr>
            <a:xfrm>
              <a:off x="5534999" y="4013214"/>
              <a:ext cx="1451348" cy="780814"/>
              <a:chOff x="2643937" y="4016963"/>
              <a:chExt cx="1451348" cy="780814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2643937" y="4797777"/>
                <a:ext cx="72057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V="1">
                <a:off x="3364510" y="4016963"/>
                <a:ext cx="392504" cy="78081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3763384" y="4016963"/>
                <a:ext cx="16786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3931251" y="4016963"/>
                <a:ext cx="164034" cy="78081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3" name="Group 82"/>
          <p:cNvGrpSpPr/>
          <p:nvPr/>
        </p:nvGrpSpPr>
        <p:grpSpPr>
          <a:xfrm>
            <a:off x="1606828" y="2545445"/>
            <a:ext cx="7095030" cy="1482967"/>
            <a:chOff x="1738526" y="2282049"/>
            <a:chExt cx="7095030" cy="1482967"/>
          </a:xfrm>
        </p:grpSpPr>
        <p:cxnSp>
          <p:nvCxnSpPr>
            <p:cNvPr id="84" name="Straight Connector 83"/>
            <p:cNvCxnSpPr/>
            <p:nvPr/>
          </p:nvCxnSpPr>
          <p:spPr>
            <a:xfrm flipV="1">
              <a:off x="2420012" y="3390045"/>
              <a:ext cx="0" cy="3693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3861227" y="3020713"/>
              <a:ext cx="0" cy="3693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5283627" y="2651381"/>
              <a:ext cx="0" cy="3693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6724842" y="2282049"/>
              <a:ext cx="0" cy="3693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2420012" y="3390045"/>
              <a:ext cx="144121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842412" y="3020713"/>
              <a:ext cx="144121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5283627" y="2651381"/>
              <a:ext cx="144121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6724842" y="2284139"/>
              <a:ext cx="144121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8166057" y="2284139"/>
              <a:ext cx="0" cy="147523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8152070" y="3759378"/>
              <a:ext cx="681486" cy="56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1738526" y="3753739"/>
              <a:ext cx="681486" cy="56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844461" y="4976541"/>
            <a:ext cx="6349517" cy="759545"/>
            <a:chOff x="957171" y="4710723"/>
            <a:chExt cx="6349517" cy="759545"/>
          </a:xfrm>
        </p:grpSpPr>
        <p:grpSp>
          <p:nvGrpSpPr>
            <p:cNvPr id="96" name="Group 95"/>
            <p:cNvGrpSpPr/>
            <p:nvPr/>
          </p:nvGrpSpPr>
          <p:grpSpPr>
            <a:xfrm>
              <a:off x="957171" y="4710723"/>
              <a:ext cx="1389321" cy="759401"/>
              <a:chOff x="957171" y="4654281"/>
              <a:chExt cx="1389321" cy="759401"/>
            </a:xfrm>
          </p:grpSpPr>
          <p:grpSp>
            <p:nvGrpSpPr>
              <p:cNvPr id="136" name="Group 135"/>
              <p:cNvGrpSpPr/>
              <p:nvPr/>
            </p:nvGrpSpPr>
            <p:grpSpPr>
              <a:xfrm>
                <a:off x="957171" y="4841542"/>
                <a:ext cx="476249" cy="564522"/>
                <a:chOff x="957171" y="4841542"/>
                <a:chExt cx="476249" cy="564522"/>
              </a:xfrm>
            </p:grpSpPr>
            <p:cxnSp>
              <p:nvCxnSpPr>
                <p:cNvPr id="143" name="Straight Connector 142"/>
                <p:cNvCxnSpPr/>
                <p:nvPr/>
              </p:nvCxnSpPr>
              <p:spPr>
                <a:xfrm flipV="1">
                  <a:off x="957171" y="5277349"/>
                  <a:ext cx="0" cy="12250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 flipV="1">
                  <a:off x="957171" y="5289126"/>
                  <a:ext cx="332071" cy="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 flipV="1">
                  <a:off x="1276799" y="5283560"/>
                  <a:ext cx="0" cy="12250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Arrow Connector 145"/>
                <p:cNvCxnSpPr/>
                <p:nvPr/>
              </p:nvCxnSpPr>
              <p:spPr>
                <a:xfrm flipV="1">
                  <a:off x="1283609" y="4841542"/>
                  <a:ext cx="0" cy="384736"/>
                </a:xfrm>
                <a:prstGeom prst="straightConnector1">
                  <a:avLst/>
                </a:prstGeom>
                <a:ln>
                  <a:solidFill>
                    <a:srgbClr val="008000"/>
                  </a:solidFill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 flipV="1">
                  <a:off x="1273394" y="5399853"/>
                  <a:ext cx="160026" cy="354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" name="Group 136"/>
              <p:cNvGrpSpPr/>
              <p:nvPr/>
            </p:nvGrpSpPr>
            <p:grpSpPr>
              <a:xfrm>
                <a:off x="1433420" y="4654281"/>
                <a:ext cx="913072" cy="759401"/>
                <a:chOff x="957171" y="4646663"/>
                <a:chExt cx="913072" cy="759401"/>
              </a:xfrm>
            </p:grpSpPr>
            <p:cxnSp>
              <p:nvCxnSpPr>
                <p:cNvPr id="138" name="Straight Connector 137"/>
                <p:cNvCxnSpPr/>
                <p:nvPr/>
              </p:nvCxnSpPr>
              <p:spPr>
                <a:xfrm flipV="1">
                  <a:off x="957171" y="5277349"/>
                  <a:ext cx="0" cy="12250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flipV="1">
                  <a:off x="957171" y="5289126"/>
                  <a:ext cx="332071" cy="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flipV="1">
                  <a:off x="1276799" y="5283560"/>
                  <a:ext cx="0" cy="12250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Arrow Connector 140"/>
                <p:cNvCxnSpPr/>
                <p:nvPr/>
              </p:nvCxnSpPr>
              <p:spPr>
                <a:xfrm flipH="1" flipV="1">
                  <a:off x="1273394" y="4646663"/>
                  <a:ext cx="10215" cy="579615"/>
                </a:xfrm>
                <a:prstGeom prst="straightConnector1">
                  <a:avLst/>
                </a:prstGeom>
                <a:ln>
                  <a:solidFill>
                    <a:srgbClr val="008000"/>
                  </a:solidFill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 flipV="1">
                  <a:off x="1273394" y="5395777"/>
                  <a:ext cx="596849" cy="761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7" name="Group 96"/>
            <p:cNvGrpSpPr/>
            <p:nvPr/>
          </p:nvGrpSpPr>
          <p:grpSpPr>
            <a:xfrm>
              <a:off x="2346492" y="4710723"/>
              <a:ext cx="1496796" cy="759401"/>
              <a:chOff x="957171" y="4654281"/>
              <a:chExt cx="1496796" cy="759401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957171" y="4841542"/>
                <a:ext cx="476249" cy="564522"/>
                <a:chOff x="957171" y="4841542"/>
                <a:chExt cx="476249" cy="564522"/>
              </a:xfrm>
            </p:grpSpPr>
            <p:cxnSp>
              <p:nvCxnSpPr>
                <p:cNvPr id="131" name="Straight Connector 130"/>
                <p:cNvCxnSpPr/>
                <p:nvPr/>
              </p:nvCxnSpPr>
              <p:spPr>
                <a:xfrm flipV="1">
                  <a:off x="957171" y="5277349"/>
                  <a:ext cx="0" cy="12250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 flipV="1">
                  <a:off x="957171" y="5289126"/>
                  <a:ext cx="332071" cy="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 flipV="1">
                  <a:off x="1276799" y="5283560"/>
                  <a:ext cx="0" cy="12250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Arrow Connector 133"/>
                <p:cNvCxnSpPr/>
                <p:nvPr/>
              </p:nvCxnSpPr>
              <p:spPr>
                <a:xfrm flipV="1">
                  <a:off x="1283609" y="4841542"/>
                  <a:ext cx="0" cy="384736"/>
                </a:xfrm>
                <a:prstGeom prst="straightConnector1">
                  <a:avLst/>
                </a:prstGeom>
                <a:ln>
                  <a:solidFill>
                    <a:srgbClr val="008000"/>
                  </a:solidFill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flipV="1">
                  <a:off x="1273394" y="5399853"/>
                  <a:ext cx="160026" cy="354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/>
            </p:nvGrpSpPr>
            <p:grpSpPr>
              <a:xfrm>
                <a:off x="1433420" y="4654281"/>
                <a:ext cx="1020547" cy="759401"/>
                <a:chOff x="957171" y="4646663"/>
                <a:chExt cx="1020547" cy="759401"/>
              </a:xfrm>
            </p:grpSpPr>
            <p:cxnSp>
              <p:nvCxnSpPr>
                <p:cNvPr id="126" name="Straight Connector 125"/>
                <p:cNvCxnSpPr/>
                <p:nvPr/>
              </p:nvCxnSpPr>
              <p:spPr>
                <a:xfrm flipV="1">
                  <a:off x="957171" y="5277349"/>
                  <a:ext cx="0" cy="12250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flipV="1">
                  <a:off x="957171" y="5289126"/>
                  <a:ext cx="332071" cy="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flipV="1">
                  <a:off x="1276799" y="5283560"/>
                  <a:ext cx="0" cy="12250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Arrow Connector 128"/>
                <p:cNvCxnSpPr/>
                <p:nvPr/>
              </p:nvCxnSpPr>
              <p:spPr>
                <a:xfrm flipH="1" flipV="1">
                  <a:off x="1273394" y="4646663"/>
                  <a:ext cx="10215" cy="579615"/>
                </a:xfrm>
                <a:prstGeom prst="straightConnector1">
                  <a:avLst/>
                </a:prstGeom>
                <a:ln>
                  <a:solidFill>
                    <a:srgbClr val="008000"/>
                  </a:solidFill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flipV="1">
                  <a:off x="1273394" y="5395777"/>
                  <a:ext cx="704324" cy="761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8" name="Group 97"/>
            <p:cNvGrpSpPr/>
            <p:nvPr/>
          </p:nvGrpSpPr>
          <p:grpSpPr>
            <a:xfrm>
              <a:off x="3843288" y="4710723"/>
              <a:ext cx="1424210" cy="759401"/>
              <a:chOff x="957171" y="4654281"/>
              <a:chExt cx="1424210" cy="759401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957171" y="4841542"/>
                <a:ext cx="476249" cy="564522"/>
                <a:chOff x="957171" y="4841542"/>
                <a:chExt cx="476249" cy="564522"/>
              </a:xfrm>
            </p:grpSpPr>
            <p:cxnSp>
              <p:nvCxnSpPr>
                <p:cNvPr id="119" name="Straight Connector 118"/>
                <p:cNvCxnSpPr/>
                <p:nvPr/>
              </p:nvCxnSpPr>
              <p:spPr>
                <a:xfrm flipV="1">
                  <a:off x="957171" y="5277349"/>
                  <a:ext cx="0" cy="12250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 flipV="1">
                  <a:off x="957171" y="5289126"/>
                  <a:ext cx="332071" cy="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flipV="1">
                  <a:off x="1276799" y="5283560"/>
                  <a:ext cx="0" cy="12250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Arrow Connector 121"/>
                <p:cNvCxnSpPr/>
                <p:nvPr/>
              </p:nvCxnSpPr>
              <p:spPr>
                <a:xfrm flipV="1">
                  <a:off x="1283609" y="4841542"/>
                  <a:ext cx="0" cy="384736"/>
                </a:xfrm>
                <a:prstGeom prst="straightConnector1">
                  <a:avLst/>
                </a:prstGeom>
                <a:ln>
                  <a:solidFill>
                    <a:srgbClr val="008000"/>
                  </a:solidFill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flipV="1">
                  <a:off x="1273394" y="5399853"/>
                  <a:ext cx="160026" cy="354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Group 112"/>
              <p:cNvGrpSpPr/>
              <p:nvPr/>
            </p:nvGrpSpPr>
            <p:grpSpPr>
              <a:xfrm>
                <a:off x="1433420" y="4654281"/>
                <a:ext cx="947961" cy="759401"/>
                <a:chOff x="957171" y="4646663"/>
                <a:chExt cx="947961" cy="759401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V="1">
                  <a:off x="957171" y="5277349"/>
                  <a:ext cx="0" cy="12250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V="1">
                  <a:off x="957171" y="5289126"/>
                  <a:ext cx="332071" cy="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V="1">
                  <a:off x="1276799" y="5283560"/>
                  <a:ext cx="0" cy="12250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Arrow Connector 116"/>
                <p:cNvCxnSpPr/>
                <p:nvPr/>
              </p:nvCxnSpPr>
              <p:spPr>
                <a:xfrm flipH="1" flipV="1">
                  <a:off x="1273394" y="4646663"/>
                  <a:ext cx="10215" cy="579615"/>
                </a:xfrm>
                <a:prstGeom prst="straightConnector1">
                  <a:avLst/>
                </a:prstGeom>
                <a:ln>
                  <a:solidFill>
                    <a:srgbClr val="008000"/>
                  </a:solidFill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1273394" y="5403395"/>
                  <a:ext cx="631738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9" name="Group 98"/>
            <p:cNvGrpSpPr/>
            <p:nvPr/>
          </p:nvGrpSpPr>
          <p:grpSpPr>
            <a:xfrm>
              <a:off x="5267498" y="4710867"/>
              <a:ext cx="2039190" cy="759401"/>
              <a:chOff x="957171" y="4654281"/>
              <a:chExt cx="2039190" cy="759401"/>
            </a:xfrm>
          </p:grpSpPr>
          <p:grpSp>
            <p:nvGrpSpPr>
              <p:cNvPr id="100" name="Group 99"/>
              <p:cNvGrpSpPr/>
              <p:nvPr/>
            </p:nvGrpSpPr>
            <p:grpSpPr>
              <a:xfrm>
                <a:off x="957171" y="4841542"/>
                <a:ext cx="476249" cy="564522"/>
                <a:chOff x="957171" y="4841542"/>
                <a:chExt cx="476249" cy="564522"/>
              </a:xfrm>
            </p:grpSpPr>
            <p:cxnSp>
              <p:nvCxnSpPr>
                <p:cNvPr id="107" name="Straight Connector 106"/>
                <p:cNvCxnSpPr/>
                <p:nvPr/>
              </p:nvCxnSpPr>
              <p:spPr>
                <a:xfrm flipV="1">
                  <a:off x="957171" y="5277349"/>
                  <a:ext cx="0" cy="12250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flipV="1">
                  <a:off x="957171" y="5289126"/>
                  <a:ext cx="332071" cy="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 flipV="1">
                  <a:off x="1276799" y="5283560"/>
                  <a:ext cx="0" cy="12250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Arrow Connector 109"/>
                <p:cNvCxnSpPr/>
                <p:nvPr/>
              </p:nvCxnSpPr>
              <p:spPr>
                <a:xfrm flipV="1">
                  <a:off x="1283609" y="4841542"/>
                  <a:ext cx="0" cy="384736"/>
                </a:xfrm>
                <a:prstGeom prst="straightConnector1">
                  <a:avLst/>
                </a:prstGeom>
                <a:ln>
                  <a:solidFill>
                    <a:srgbClr val="008000"/>
                  </a:solidFill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V="1">
                  <a:off x="1273394" y="5399853"/>
                  <a:ext cx="160026" cy="354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" name="Group 100"/>
              <p:cNvGrpSpPr/>
              <p:nvPr/>
            </p:nvGrpSpPr>
            <p:grpSpPr>
              <a:xfrm>
                <a:off x="1433420" y="4654281"/>
                <a:ext cx="1562941" cy="759401"/>
                <a:chOff x="957171" y="4646663"/>
                <a:chExt cx="1562941" cy="759401"/>
              </a:xfrm>
            </p:grpSpPr>
            <p:cxnSp>
              <p:nvCxnSpPr>
                <p:cNvPr id="102" name="Straight Connector 101"/>
                <p:cNvCxnSpPr/>
                <p:nvPr/>
              </p:nvCxnSpPr>
              <p:spPr>
                <a:xfrm flipV="1">
                  <a:off x="957171" y="5277349"/>
                  <a:ext cx="0" cy="12250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flipV="1">
                  <a:off x="957171" y="5289126"/>
                  <a:ext cx="332071" cy="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flipV="1">
                  <a:off x="1276799" y="5283560"/>
                  <a:ext cx="0" cy="12250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104"/>
                <p:cNvCxnSpPr/>
                <p:nvPr/>
              </p:nvCxnSpPr>
              <p:spPr>
                <a:xfrm flipH="1" flipV="1">
                  <a:off x="1273394" y="4646663"/>
                  <a:ext cx="10215" cy="579615"/>
                </a:xfrm>
                <a:prstGeom prst="straightConnector1">
                  <a:avLst/>
                </a:prstGeom>
                <a:ln>
                  <a:solidFill>
                    <a:srgbClr val="008000"/>
                  </a:solidFill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1273394" y="5403395"/>
                  <a:ext cx="1246718" cy="266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48" name="Group 147"/>
          <p:cNvGrpSpPr/>
          <p:nvPr/>
        </p:nvGrpSpPr>
        <p:grpSpPr>
          <a:xfrm>
            <a:off x="1157544" y="3005634"/>
            <a:ext cx="5992091" cy="2063874"/>
            <a:chOff x="1289242" y="2742238"/>
            <a:chExt cx="5992091" cy="2063874"/>
          </a:xfrm>
        </p:grpSpPr>
        <p:grpSp>
          <p:nvGrpSpPr>
            <p:cNvPr id="149" name="Group 148"/>
            <p:cNvGrpSpPr/>
            <p:nvPr/>
          </p:nvGrpSpPr>
          <p:grpSpPr>
            <a:xfrm>
              <a:off x="1289242" y="4444046"/>
              <a:ext cx="5992091" cy="362066"/>
              <a:chOff x="1289242" y="4444046"/>
              <a:chExt cx="5992091" cy="362066"/>
            </a:xfrm>
          </p:grpSpPr>
          <p:grpSp>
            <p:nvGrpSpPr>
              <p:cNvPr id="154" name="Group 153"/>
              <p:cNvGrpSpPr/>
              <p:nvPr/>
            </p:nvGrpSpPr>
            <p:grpSpPr>
              <a:xfrm>
                <a:off x="1289242" y="4444046"/>
                <a:ext cx="1130770" cy="359389"/>
                <a:chOff x="1289242" y="4444046"/>
                <a:chExt cx="1130770" cy="359389"/>
              </a:xfrm>
            </p:grpSpPr>
            <p:cxnSp>
              <p:nvCxnSpPr>
                <p:cNvPr id="177" name="Straight Connector 176"/>
                <p:cNvCxnSpPr/>
                <p:nvPr/>
              </p:nvCxnSpPr>
              <p:spPr>
                <a:xfrm flipV="1">
                  <a:off x="1293016" y="4619037"/>
                  <a:ext cx="0" cy="17499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/>
                <p:cNvCxnSpPr/>
                <p:nvPr/>
              </p:nvCxnSpPr>
              <p:spPr>
                <a:xfrm flipV="1">
                  <a:off x="1757740" y="4444046"/>
                  <a:ext cx="0" cy="17499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/>
              </p:nvCxnSpPr>
              <p:spPr>
                <a:xfrm flipV="1">
                  <a:off x="1289242" y="4619037"/>
                  <a:ext cx="468498" cy="697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/>
                <p:cNvCxnSpPr/>
                <p:nvPr/>
              </p:nvCxnSpPr>
              <p:spPr>
                <a:xfrm>
                  <a:off x="1770472" y="4444046"/>
                  <a:ext cx="64954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2420012" y="4444046"/>
                  <a:ext cx="0" cy="35938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5" name="Group 154"/>
              <p:cNvGrpSpPr/>
              <p:nvPr/>
            </p:nvGrpSpPr>
            <p:grpSpPr>
              <a:xfrm>
                <a:off x="2711642" y="4444046"/>
                <a:ext cx="1130770" cy="359389"/>
                <a:chOff x="1289242" y="4444046"/>
                <a:chExt cx="1130770" cy="359389"/>
              </a:xfrm>
            </p:grpSpPr>
            <p:cxnSp>
              <p:nvCxnSpPr>
                <p:cNvPr id="172" name="Straight Connector 171"/>
                <p:cNvCxnSpPr/>
                <p:nvPr/>
              </p:nvCxnSpPr>
              <p:spPr>
                <a:xfrm flipV="1">
                  <a:off x="1293016" y="4619037"/>
                  <a:ext cx="0" cy="17499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 flipV="1">
                  <a:off x="1757740" y="4444046"/>
                  <a:ext cx="0" cy="17499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 flipV="1">
                  <a:off x="1289242" y="4619037"/>
                  <a:ext cx="468498" cy="697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/>
                <p:cNvCxnSpPr/>
                <p:nvPr/>
              </p:nvCxnSpPr>
              <p:spPr>
                <a:xfrm>
                  <a:off x="1770472" y="4444046"/>
                  <a:ext cx="64954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/>
                <p:cNvCxnSpPr/>
                <p:nvPr/>
              </p:nvCxnSpPr>
              <p:spPr>
                <a:xfrm>
                  <a:off x="2420012" y="4444046"/>
                  <a:ext cx="0" cy="35938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6" name="Group 155"/>
              <p:cNvGrpSpPr/>
              <p:nvPr/>
            </p:nvGrpSpPr>
            <p:grpSpPr>
              <a:xfrm>
                <a:off x="4164573" y="4446319"/>
                <a:ext cx="1130770" cy="359389"/>
                <a:chOff x="1289242" y="4444046"/>
                <a:chExt cx="1130770" cy="359389"/>
              </a:xfrm>
            </p:grpSpPr>
            <p:cxnSp>
              <p:nvCxnSpPr>
                <p:cNvPr id="167" name="Straight Connector 166"/>
                <p:cNvCxnSpPr/>
                <p:nvPr/>
              </p:nvCxnSpPr>
              <p:spPr>
                <a:xfrm flipV="1">
                  <a:off x="1293016" y="4619037"/>
                  <a:ext cx="0" cy="17499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 flipV="1">
                  <a:off x="1757740" y="4444046"/>
                  <a:ext cx="0" cy="17499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/>
                <p:cNvCxnSpPr/>
                <p:nvPr/>
              </p:nvCxnSpPr>
              <p:spPr>
                <a:xfrm flipV="1">
                  <a:off x="1289242" y="4619037"/>
                  <a:ext cx="468498" cy="697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>
                  <a:off x="1770472" y="4444046"/>
                  <a:ext cx="64954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/>
                <p:cNvCxnSpPr/>
                <p:nvPr/>
              </p:nvCxnSpPr>
              <p:spPr>
                <a:xfrm>
                  <a:off x="2420012" y="4444046"/>
                  <a:ext cx="0" cy="35938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6"/>
              <p:cNvGrpSpPr/>
              <p:nvPr/>
            </p:nvGrpSpPr>
            <p:grpSpPr>
              <a:xfrm>
                <a:off x="5596380" y="4446319"/>
                <a:ext cx="1130770" cy="359389"/>
                <a:chOff x="1289242" y="4444046"/>
                <a:chExt cx="1130770" cy="359389"/>
              </a:xfrm>
            </p:grpSpPr>
            <p:cxnSp>
              <p:nvCxnSpPr>
                <p:cNvPr id="162" name="Straight Connector 161"/>
                <p:cNvCxnSpPr/>
                <p:nvPr/>
              </p:nvCxnSpPr>
              <p:spPr>
                <a:xfrm flipV="1">
                  <a:off x="1293016" y="4619037"/>
                  <a:ext cx="0" cy="17499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 flipV="1">
                  <a:off x="1757740" y="4444046"/>
                  <a:ext cx="0" cy="17499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 flipV="1">
                  <a:off x="1289242" y="4619037"/>
                  <a:ext cx="468498" cy="697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>
                  <a:off x="1770472" y="4444046"/>
                  <a:ext cx="64954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2420012" y="4444046"/>
                  <a:ext cx="0" cy="35938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8" name="Straight Connector 157"/>
              <p:cNvCxnSpPr/>
              <p:nvPr/>
            </p:nvCxnSpPr>
            <p:spPr>
              <a:xfrm>
                <a:off x="2420012" y="4805708"/>
                <a:ext cx="295404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3842412" y="4805708"/>
                <a:ext cx="325935" cy="40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5304750" y="4805708"/>
                <a:ext cx="295404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6709777" y="4797777"/>
                <a:ext cx="571556" cy="833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0" name="Straight Arrow Connector 149"/>
            <p:cNvCxnSpPr/>
            <p:nvPr/>
          </p:nvCxnSpPr>
          <p:spPr>
            <a:xfrm flipH="1" flipV="1">
              <a:off x="2397673" y="3793882"/>
              <a:ext cx="10216" cy="616450"/>
            </a:xfrm>
            <a:prstGeom prst="straightConnector1">
              <a:avLst/>
            </a:prstGeom>
            <a:ln>
              <a:solidFill>
                <a:srgbClr val="008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/>
            <p:cNvCxnSpPr/>
            <p:nvPr/>
          </p:nvCxnSpPr>
          <p:spPr>
            <a:xfrm flipV="1">
              <a:off x="3832196" y="3485657"/>
              <a:ext cx="0" cy="924675"/>
            </a:xfrm>
            <a:prstGeom prst="straightConnector1">
              <a:avLst/>
            </a:prstGeom>
            <a:ln>
              <a:solidFill>
                <a:srgbClr val="008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/>
            <p:cNvCxnSpPr/>
            <p:nvPr/>
          </p:nvCxnSpPr>
          <p:spPr>
            <a:xfrm flipV="1">
              <a:off x="5267498" y="3097947"/>
              <a:ext cx="0" cy="1312385"/>
            </a:xfrm>
            <a:prstGeom prst="straightConnector1">
              <a:avLst/>
            </a:prstGeom>
            <a:ln>
              <a:solidFill>
                <a:srgbClr val="008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>
            <a:xfrm flipV="1">
              <a:off x="6709777" y="2742238"/>
              <a:ext cx="0" cy="1590861"/>
            </a:xfrm>
            <a:prstGeom prst="straightConnector1">
              <a:avLst/>
            </a:prstGeom>
            <a:ln>
              <a:solidFill>
                <a:srgbClr val="008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/>
        </p:nvGrpSpPr>
        <p:grpSpPr>
          <a:xfrm>
            <a:off x="798077" y="1937918"/>
            <a:ext cx="3041877" cy="369332"/>
            <a:chOff x="929775" y="1674522"/>
            <a:chExt cx="3041877" cy="369332"/>
          </a:xfrm>
        </p:grpSpPr>
        <p:cxnSp>
          <p:nvCxnSpPr>
            <p:cNvPr id="183" name="Straight Connector 182"/>
            <p:cNvCxnSpPr/>
            <p:nvPr/>
          </p:nvCxnSpPr>
          <p:spPr>
            <a:xfrm>
              <a:off x="929775" y="1862667"/>
              <a:ext cx="35946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TextBox 183"/>
            <p:cNvSpPr txBox="1"/>
            <p:nvPr/>
          </p:nvSpPr>
          <p:spPr>
            <a:xfrm>
              <a:off x="1371652" y="1674522"/>
              <a:ext cx="260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= Field in main magnets</a:t>
              </a:r>
              <a:endParaRPr lang="en-GB" dirty="0"/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798077" y="2209135"/>
            <a:ext cx="4276069" cy="645508"/>
            <a:chOff x="929775" y="1945739"/>
            <a:chExt cx="4276069" cy="645508"/>
          </a:xfrm>
        </p:grpSpPr>
        <p:cxnSp>
          <p:nvCxnSpPr>
            <p:cNvPr id="186" name="Straight Connector 185"/>
            <p:cNvCxnSpPr/>
            <p:nvPr/>
          </p:nvCxnSpPr>
          <p:spPr>
            <a:xfrm>
              <a:off x="929775" y="2144887"/>
              <a:ext cx="35946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/>
            <p:cNvCxnSpPr/>
            <p:nvPr/>
          </p:nvCxnSpPr>
          <p:spPr>
            <a:xfrm flipV="1">
              <a:off x="1086366" y="2257775"/>
              <a:ext cx="0" cy="301037"/>
            </a:xfrm>
            <a:prstGeom prst="straightConnector1">
              <a:avLst/>
            </a:prstGeom>
            <a:ln>
              <a:solidFill>
                <a:srgbClr val="008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TextBox 187"/>
            <p:cNvSpPr txBox="1"/>
            <p:nvPr/>
          </p:nvSpPr>
          <p:spPr>
            <a:xfrm>
              <a:off x="1361351" y="1945739"/>
              <a:ext cx="38417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= Proton beam intensity (current)</a:t>
              </a:r>
              <a:endParaRPr lang="en-GB" dirty="0"/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1364097" y="2221915"/>
              <a:ext cx="38417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= </a:t>
              </a:r>
              <a:r>
                <a:rPr lang="en-GB" dirty="0"/>
                <a:t>B</a:t>
              </a:r>
              <a:r>
                <a:rPr lang="en-GB" dirty="0" smtClean="0"/>
                <a:t>eam transfer</a:t>
              </a:r>
              <a:endParaRPr lang="en-GB" dirty="0"/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2291663" y="5895766"/>
            <a:ext cx="1303319" cy="369332"/>
            <a:chOff x="2423361" y="5632370"/>
            <a:chExt cx="1303319" cy="369332"/>
          </a:xfrm>
        </p:grpSpPr>
        <p:cxnSp>
          <p:nvCxnSpPr>
            <p:cNvPr id="191" name="Straight Arrow Connector 190"/>
            <p:cNvCxnSpPr/>
            <p:nvPr/>
          </p:nvCxnSpPr>
          <p:spPr>
            <a:xfrm>
              <a:off x="2821184" y="5653853"/>
              <a:ext cx="50383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TextBox 191"/>
            <p:cNvSpPr txBox="1"/>
            <p:nvPr/>
          </p:nvSpPr>
          <p:spPr>
            <a:xfrm>
              <a:off x="2423361" y="5632370"/>
              <a:ext cx="1303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1.2 seconds</a:t>
              </a:r>
              <a:endParaRPr lang="en-GB" dirty="0"/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6904286" y="1496955"/>
            <a:ext cx="2258518" cy="1012953"/>
            <a:chOff x="6904286" y="1496955"/>
            <a:chExt cx="2258518" cy="1012953"/>
          </a:xfrm>
        </p:grpSpPr>
        <p:cxnSp>
          <p:nvCxnSpPr>
            <p:cNvPr id="194" name="Straight Arrow Connector 193"/>
            <p:cNvCxnSpPr/>
            <p:nvPr/>
          </p:nvCxnSpPr>
          <p:spPr>
            <a:xfrm flipV="1">
              <a:off x="8025480" y="2088435"/>
              <a:ext cx="8879" cy="421473"/>
            </a:xfrm>
            <a:prstGeom prst="straightConnector1">
              <a:avLst/>
            </a:prstGeom>
            <a:ln>
              <a:solidFill>
                <a:srgbClr val="008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TextBox 194"/>
            <p:cNvSpPr txBox="1"/>
            <p:nvPr/>
          </p:nvSpPr>
          <p:spPr>
            <a:xfrm>
              <a:off x="6904286" y="1496955"/>
              <a:ext cx="2258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To LHC clock-wise or counter clock-wise</a:t>
              </a:r>
              <a:endParaRPr lang="en-GB" dirty="0"/>
            </a:p>
          </p:txBody>
        </p:sp>
      </p:grpSp>
      <p:sp>
        <p:nvSpPr>
          <p:cNvPr id="196" name="TextBox 195"/>
          <p:cNvSpPr txBox="1"/>
          <p:nvPr/>
        </p:nvSpPr>
        <p:spPr>
          <a:xfrm>
            <a:off x="8186588" y="2498410"/>
            <a:ext cx="97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450 </a:t>
            </a:r>
            <a:r>
              <a:rPr lang="en-GB" dirty="0" err="1" smtClean="0"/>
              <a:t>GeV</a:t>
            </a:r>
            <a:endParaRPr lang="en-GB" dirty="0"/>
          </a:p>
        </p:txBody>
      </p:sp>
      <p:sp>
        <p:nvSpPr>
          <p:cNvPr id="197" name="TextBox 196"/>
          <p:cNvSpPr txBox="1"/>
          <p:nvPr/>
        </p:nvSpPr>
        <p:spPr>
          <a:xfrm>
            <a:off x="6697560" y="4101351"/>
            <a:ext cx="97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26 </a:t>
            </a:r>
            <a:r>
              <a:rPr lang="en-GB" dirty="0" err="1" smtClean="0"/>
              <a:t>GeV</a:t>
            </a:r>
            <a:endParaRPr lang="en-GB" dirty="0"/>
          </a:p>
        </p:txBody>
      </p:sp>
      <p:sp>
        <p:nvSpPr>
          <p:cNvPr id="198" name="TextBox 197"/>
          <p:cNvSpPr txBox="1"/>
          <p:nvPr/>
        </p:nvSpPr>
        <p:spPr>
          <a:xfrm>
            <a:off x="5992959" y="5125624"/>
            <a:ext cx="97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1.4 </a:t>
            </a:r>
            <a:r>
              <a:rPr lang="en-GB" dirty="0" err="1" smtClean="0"/>
              <a:t>GeV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3373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96" grpId="0"/>
      <p:bldP spid="197" grpId="0"/>
      <p:bldP spid="19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</a:pPr>
            <a:fld id="{5C0ABCC9-AC6E-494C-9AB3-4D620197C1E4}" type="slidenum">
              <a:rPr lang="en-US" sz="1400"/>
              <a:pPr algn="r">
                <a:spcBef>
                  <a:spcPct val="0"/>
                </a:spcBef>
              </a:pPr>
              <a:t>49</a:t>
            </a:fld>
            <a:endParaRPr lang="en-US" sz="1400"/>
          </a:p>
        </p:txBody>
      </p:sp>
      <p:pic>
        <p:nvPicPr>
          <p:cNvPr id="11267" name="Picture 34" descr="foursplitb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370" y="3165475"/>
            <a:ext cx="2974731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3" descr="inj2all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031" y="3167063"/>
            <a:ext cx="287508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7" descr="LHC25cycle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77" y="533401"/>
            <a:ext cx="7807569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693774" y="2819401"/>
            <a:ext cx="3561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1" dirty="0"/>
              <a:t>Triple splitting after 2</a:t>
            </a:r>
            <a:r>
              <a:rPr lang="en-US" sz="1800" b="1" baseline="30000" dirty="0"/>
              <a:t>nd</a:t>
            </a:r>
            <a:r>
              <a:rPr lang="en-US" sz="1800" b="1" dirty="0"/>
              <a:t> injection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5675435" y="2819401"/>
            <a:ext cx="316523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1800" b="1"/>
              <a:t>Split in four at flat top energy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 rot="-5400000">
            <a:off x="7188445" y="5035034"/>
            <a:ext cx="1295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solidFill>
                  <a:schemeClr val="bg1"/>
                </a:solidFill>
              </a:rPr>
              <a:t>26 GeV/c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 rot="-5400000">
            <a:off x="3601183" y="5035034"/>
            <a:ext cx="1295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solidFill>
                  <a:schemeClr val="bg1"/>
                </a:solidFill>
              </a:rPr>
              <a:t>1.4 GeV</a:t>
            </a:r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 rot="5400000">
            <a:off x="1172308" y="5357446"/>
            <a:ext cx="609600" cy="56270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 rot="-5400000">
            <a:off x="345099" y="4194876"/>
            <a:ext cx="18288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b="1"/>
              <a:t>2</a:t>
            </a:r>
            <a:r>
              <a:rPr lang="en-US" b="1" baseline="30000"/>
              <a:t>nd</a:t>
            </a:r>
            <a:r>
              <a:rPr lang="en-US" b="1"/>
              <a:t> injection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1103869" y="0"/>
            <a:ext cx="754903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GB" sz="3600" b="1" dirty="0">
                <a:solidFill>
                  <a:schemeClr val="tx2"/>
                </a:solidFill>
              </a:rPr>
              <a:t>The </a:t>
            </a:r>
            <a:r>
              <a:rPr lang="en-GB" sz="3600" b="1" dirty="0" smtClean="0">
                <a:solidFill>
                  <a:schemeClr val="tx2"/>
                </a:solidFill>
              </a:rPr>
              <a:t>LHC 25 ns </a:t>
            </a:r>
            <a:r>
              <a:rPr lang="en-GB" sz="3600" b="1" dirty="0">
                <a:solidFill>
                  <a:schemeClr val="tx2"/>
                </a:solidFill>
              </a:rPr>
              <a:t>cycle in the PS</a:t>
            </a:r>
            <a:endParaRPr lang="en-GB" sz="3200" dirty="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1563931" y="6400800"/>
            <a:ext cx="6455626" cy="457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39725" indent="-339725" eaLnBrk="0" hangingPunct="0">
              <a:spcBef>
                <a:spcPct val="20000"/>
              </a:spcBef>
              <a:buFont typeface="Times New Roman" charset="0"/>
              <a:buNone/>
            </a:pPr>
            <a:r>
              <a:rPr lang="en-GB" b="1" dirty="0">
                <a:cs typeface="Times New Roman" charset="0"/>
                <a:sym typeface="Wingdings" charset="0"/>
              </a:rPr>
              <a:t>→</a:t>
            </a:r>
            <a:r>
              <a:rPr lang="en-GB" b="1" dirty="0">
                <a:sym typeface="Wingdings" charset="0"/>
              </a:rPr>
              <a:t> Each bunch from the Booster divided by </a:t>
            </a:r>
            <a:r>
              <a:rPr lang="en-GB" b="1" dirty="0">
                <a:solidFill>
                  <a:srgbClr val="FF0000"/>
                </a:solidFill>
                <a:sym typeface="Wingdings" charset="0"/>
              </a:rPr>
              <a:t>12 </a:t>
            </a:r>
            <a:r>
              <a:rPr lang="en-GB" b="1" dirty="0">
                <a:solidFill>
                  <a:srgbClr val="FF0000"/>
                </a:solidFill>
                <a:cs typeface="Times New Roman" charset="0"/>
                <a:sym typeface="Wingdings" charset="0"/>
              </a:rPr>
              <a:t>→ </a:t>
            </a:r>
            <a:r>
              <a:rPr lang="en-GB" b="1" dirty="0">
                <a:solidFill>
                  <a:srgbClr val="0000FF"/>
                </a:solidFill>
                <a:cs typeface="Times New Roman" charset="0"/>
                <a:sym typeface="Wingdings" charset="0"/>
              </a:rPr>
              <a:t>6</a:t>
            </a:r>
            <a:r>
              <a:rPr lang="en-GB" b="1" dirty="0">
                <a:solidFill>
                  <a:srgbClr val="FF0000"/>
                </a:solidFill>
                <a:cs typeface="Times New Roman" charset="0"/>
                <a:sym typeface="Wingdings" charset="0"/>
              </a:rPr>
              <a:t> × 3 × 2 × 2 = 72</a:t>
            </a: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3094893" y="1371601"/>
            <a:ext cx="984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 i="1">
                <a:solidFill>
                  <a:srgbClr val="FF0000"/>
                </a:solidFill>
              </a:rPr>
              <a:t>h</a:t>
            </a:r>
            <a:r>
              <a:rPr lang="en-US" sz="2000" b="1">
                <a:solidFill>
                  <a:srgbClr val="FF0000"/>
                </a:solidFill>
              </a:rPr>
              <a:t> = 7</a:t>
            </a: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6260123" y="739776"/>
            <a:ext cx="218049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/>
              <a:t>Eject 72 bunches</a:t>
            </a: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 rot="-5400000">
            <a:off x="7940920" y="902414"/>
            <a:ext cx="21336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000" b="1">
                <a:solidFill>
                  <a:srgbClr val="FF0000"/>
                </a:solidFill>
              </a:rPr>
              <a:t>(sketched)</a:t>
            </a: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1406769" y="838201"/>
            <a:ext cx="21804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/>
              <a:t>Inject 4+2 bunches</a:t>
            </a:r>
          </a:p>
        </p:txBody>
      </p:sp>
      <p:sp>
        <p:nvSpPr>
          <p:cNvPr id="11282" name="Line 18"/>
          <p:cNvSpPr>
            <a:spLocks noChangeShapeType="1"/>
          </p:cNvSpPr>
          <p:nvPr/>
        </p:nvSpPr>
        <p:spPr bwMode="auto">
          <a:xfrm rot="10800000" flipV="1">
            <a:off x="4570535" y="941388"/>
            <a:ext cx="0" cy="3873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4359520" y="560388"/>
            <a:ext cx="492369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latin typeface="Symbol" charset="0"/>
              </a:rPr>
              <a:t>g</a:t>
            </a:r>
            <a:r>
              <a:rPr lang="en-US" b="1" baseline="-25000"/>
              <a:t>tr</a:t>
            </a:r>
          </a:p>
        </p:txBody>
      </p:sp>
      <p:sp>
        <p:nvSpPr>
          <p:cNvPr id="11285" name="Line 22"/>
          <p:cNvSpPr>
            <a:spLocks noChangeShapeType="1"/>
          </p:cNvSpPr>
          <p:nvPr/>
        </p:nvSpPr>
        <p:spPr bwMode="auto">
          <a:xfrm flipV="1">
            <a:off x="3165231" y="1219200"/>
            <a:ext cx="984738" cy="228600"/>
          </a:xfrm>
          <a:prstGeom prst="line">
            <a:avLst/>
          </a:prstGeom>
          <a:noFill/>
          <a:ln w="31750">
            <a:solidFill>
              <a:schemeClr val="bg2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6" name="Text Box 23"/>
          <p:cNvSpPr txBox="1">
            <a:spLocks noChangeArrowheads="1"/>
          </p:cNvSpPr>
          <p:nvPr/>
        </p:nvSpPr>
        <p:spPr bwMode="auto">
          <a:xfrm rot="-5400000">
            <a:off x="5839558" y="1781145"/>
            <a:ext cx="106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 i="1">
                <a:solidFill>
                  <a:srgbClr val="FF0000"/>
                </a:solidFill>
              </a:rPr>
              <a:t>h</a:t>
            </a:r>
            <a:r>
              <a:rPr lang="en-US" sz="2000" b="1">
                <a:solidFill>
                  <a:srgbClr val="FF0000"/>
                </a:solidFill>
              </a:rPr>
              <a:t> = 84</a:t>
            </a:r>
          </a:p>
        </p:txBody>
      </p:sp>
      <p:sp>
        <p:nvSpPr>
          <p:cNvPr id="11287" name="Line 24"/>
          <p:cNvSpPr>
            <a:spLocks noChangeShapeType="1"/>
          </p:cNvSpPr>
          <p:nvPr/>
        </p:nvSpPr>
        <p:spPr bwMode="auto">
          <a:xfrm flipH="1">
            <a:off x="6260123" y="1055689"/>
            <a:ext cx="253512" cy="2555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8" name="Text Box 28"/>
          <p:cNvSpPr txBox="1">
            <a:spLocks noChangeArrowheads="1"/>
          </p:cNvSpPr>
          <p:nvPr/>
        </p:nvSpPr>
        <p:spPr bwMode="auto">
          <a:xfrm>
            <a:off x="5205046" y="1295401"/>
            <a:ext cx="984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 i="1">
                <a:solidFill>
                  <a:srgbClr val="FF0000"/>
                </a:solidFill>
              </a:rPr>
              <a:t>h</a:t>
            </a:r>
            <a:r>
              <a:rPr lang="en-US" sz="2000" b="1">
                <a:solidFill>
                  <a:srgbClr val="FF0000"/>
                </a:solidFill>
              </a:rPr>
              <a:t> = 21</a:t>
            </a:r>
          </a:p>
        </p:txBody>
      </p:sp>
      <p:sp>
        <p:nvSpPr>
          <p:cNvPr id="11291" name="AutoShape 31"/>
          <p:cNvSpPr>
            <a:spLocks noChangeArrowheads="1"/>
          </p:cNvSpPr>
          <p:nvPr/>
        </p:nvSpPr>
        <p:spPr bwMode="auto">
          <a:xfrm>
            <a:off x="4089889" y="2438400"/>
            <a:ext cx="281354" cy="685800"/>
          </a:xfrm>
          <a:prstGeom prst="upArrow">
            <a:avLst>
              <a:gd name="adj1" fmla="val 50000"/>
              <a:gd name="adj2" fmla="val 56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1292" name="AutoShape 32"/>
          <p:cNvSpPr>
            <a:spLocks noChangeArrowheads="1"/>
          </p:cNvSpPr>
          <p:nvPr/>
        </p:nvSpPr>
        <p:spPr bwMode="auto">
          <a:xfrm>
            <a:off x="5486400" y="2438400"/>
            <a:ext cx="281354" cy="685800"/>
          </a:xfrm>
          <a:prstGeom prst="upArrow">
            <a:avLst>
              <a:gd name="adj1" fmla="val 50000"/>
              <a:gd name="adj2" fmla="val 56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00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5816" y="2269060"/>
            <a:ext cx="7772400" cy="798829"/>
          </a:xfrm>
        </p:spPr>
        <p:txBody>
          <a:bodyPr/>
          <a:lstStyle/>
          <a:p>
            <a:r>
              <a:rPr lang="en-US" dirty="0" smtClean="0"/>
              <a:t>LHC – principles &amp; reality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92508" y="324144"/>
            <a:ext cx="3860400" cy="1500187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>
                <a:solidFill>
                  <a:schemeClr val="tx2"/>
                </a:solidFill>
              </a:rPr>
              <a:t>High </a:t>
            </a:r>
            <a:r>
              <a:rPr lang="en-US" b="1" dirty="0" smtClean="0">
                <a:solidFill>
                  <a:schemeClr val="tx2"/>
                </a:solidFill>
              </a:rPr>
              <a:t>energy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High </a:t>
            </a:r>
            <a:r>
              <a:rPr lang="en-US" b="1" dirty="0">
                <a:solidFill>
                  <a:schemeClr val="tx2"/>
                </a:solidFill>
              </a:rPr>
              <a:t>bunch </a:t>
            </a:r>
            <a:r>
              <a:rPr lang="en-US" b="1" dirty="0" smtClean="0">
                <a:solidFill>
                  <a:schemeClr val="tx2"/>
                </a:solidFill>
              </a:rPr>
              <a:t>intensity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Many bunches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Small </a:t>
            </a:r>
            <a:r>
              <a:rPr lang="en-US" b="1" dirty="0">
                <a:solidFill>
                  <a:schemeClr val="tx2"/>
                </a:solidFill>
              </a:rPr>
              <a:t>beam </a:t>
            </a:r>
            <a:r>
              <a:rPr lang="en-US" b="1" dirty="0" smtClean="0">
                <a:solidFill>
                  <a:schemeClr val="tx2"/>
                </a:solidFill>
              </a:rPr>
              <a:t>size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Superhuman operations team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295401"/>
            <a:ext cx="4693190" cy="25613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161303" y="3121834"/>
            <a:ext cx="7772400" cy="3212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LEP tunnel defines the bending radius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Superconducting </a:t>
            </a:r>
            <a:r>
              <a:rPr lang="en-US" dirty="0">
                <a:solidFill>
                  <a:schemeClr val="tx2"/>
                </a:solidFill>
              </a:rPr>
              <a:t>magnet </a:t>
            </a:r>
            <a:r>
              <a:rPr lang="en-US" dirty="0" smtClean="0">
                <a:solidFill>
                  <a:schemeClr val="tx2"/>
                </a:solidFill>
              </a:rPr>
              <a:t>technology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1.9 K cryogenics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Bending radius &amp; achievable field strength -&gt; 7 </a:t>
            </a:r>
            <a:r>
              <a:rPr lang="en-US" dirty="0" err="1" smtClean="0">
                <a:solidFill>
                  <a:schemeClr val="tx2"/>
                </a:solidFill>
              </a:rPr>
              <a:t>TeV</a:t>
            </a:r>
            <a:r>
              <a:rPr lang="en-US" dirty="0" smtClean="0">
                <a:solidFill>
                  <a:schemeClr val="tx2"/>
                </a:solidFill>
              </a:rPr>
              <a:t>/c</a:t>
            </a: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Two beam pipes - 2 </a:t>
            </a:r>
            <a:r>
              <a:rPr lang="en-US" dirty="0">
                <a:solidFill>
                  <a:schemeClr val="tx2"/>
                </a:solidFill>
              </a:rPr>
              <a:t>in 1 magnet </a:t>
            </a:r>
            <a:r>
              <a:rPr lang="en-US" dirty="0" smtClean="0">
                <a:solidFill>
                  <a:schemeClr val="tx2"/>
                </a:solidFill>
              </a:rPr>
              <a:t>design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Separated </a:t>
            </a:r>
            <a:r>
              <a:rPr lang="en-US" dirty="0">
                <a:solidFill>
                  <a:schemeClr val="tx2"/>
                </a:solidFill>
              </a:rPr>
              <a:t>function - strong </a:t>
            </a:r>
            <a:r>
              <a:rPr lang="en-US" dirty="0" smtClean="0">
                <a:solidFill>
                  <a:schemeClr val="tx2"/>
                </a:solidFill>
              </a:rPr>
              <a:t>focusing</a:t>
            </a: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Luminosity insertions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Injectors</a:t>
            </a:r>
          </a:p>
        </p:txBody>
      </p:sp>
      <p:pic>
        <p:nvPicPr>
          <p:cNvPr id="9" name="Picture 4" descr="Screen shot 2012-04-07 at 7.00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809" y="3692618"/>
            <a:ext cx="2993191" cy="31653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604" y="0"/>
            <a:ext cx="43153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High energy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High luminosity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High availability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131508" y="862395"/>
            <a:ext cx="658533" cy="4076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865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50</a:t>
            </a:fld>
            <a:endParaRPr lang="en-US"/>
          </a:p>
        </p:txBody>
      </p:sp>
      <p:pic>
        <p:nvPicPr>
          <p:cNvPr id="14" name="Picture 13" descr="Screen Shot 2013-05-08 at 9.43.25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8674"/>
            <a:ext cx="9144000" cy="1562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3733" y="165482"/>
            <a:ext cx="61945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LHC bunch structure - 2012</a:t>
            </a:r>
            <a:endParaRPr lang="en-US" sz="3200" dirty="0">
              <a:latin typeface="+mj-lt"/>
            </a:endParaRPr>
          </a:p>
        </p:txBody>
      </p:sp>
      <p:sp>
        <p:nvSpPr>
          <p:cNvPr id="16" name="Left Brace 15"/>
          <p:cNvSpPr/>
          <p:nvPr/>
        </p:nvSpPr>
        <p:spPr>
          <a:xfrm rot="5400000">
            <a:off x="5972467" y="2982524"/>
            <a:ext cx="304800" cy="76088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445038" y="2303479"/>
            <a:ext cx="1821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SPS batch</a:t>
            </a:r>
          </a:p>
          <a:p>
            <a:r>
              <a:rPr lang="en-US" sz="2000" dirty="0" smtClean="0"/>
              <a:t>(144 bunches)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04800" y="5646116"/>
            <a:ext cx="8839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10288" y="5255839"/>
            <a:ext cx="255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26.7 km 1380 bunches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8091504" y="2421483"/>
            <a:ext cx="150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Abort gap</a:t>
            </a:r>
            <a:endParaRPr lang="en-US" sz="2000" dirty="0"/>
          </a:p>
        </p:txBody>
      </p:sp>
      <p:sp>
        <p:nvSpPr>
          <p:cNvPr id="3" name="Rounded Rectangle 2"/>
          <p:cNvSpPr/>
          <p:nvPr/>
        </p:nvSpPr>
        <p:spPr>
          <a:xfrm>
            <a:off x="5638034" y="3554619"/>
            <a:ext cx="1008911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9" name="Rounded Rectangle 18"/>
          <p:cNvSpPr/>
          <p:nvPr/>
        </p:nvSpPr>
        <p:spPr>
          <a:xfrm>
            <a:off x="3487743" y="3566281"/>
            <a:ext cx="346120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20" name="Left Brace 19"/>
          <p:cNvSpPr/>
          <p:nvPr/>
        </p:nvSpPr>
        <p:spPr>
          <a:xfrm rot="5400000">
            <a:off x="3525436" y="2992482"/>
            <a:ext cx="304800" cy="76088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59069" y="2301226"/>
            <a:ext cx="1627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PS batch</a:t>
            </a:r>
          </a:p>
          <a:p>
            <a:r>
              <a:rPr lang="en-US" sz="2000" dirty="0" smtClean="0"/>
              <a:t>(36 bunches)</a:t>
            </a:r>
            <a:endParaRPr lang="en-US" sz="2000" dirty="0"/>
          </a:p>
        </p:txBody>
      </p:sp>
      <p:sp>
        <p:nvSpPr>
          <p:cNvPr id="22" name="Rounded Rectangle 21"/>
          <p:cNvSpPr/>
          <p:nvPr/>
        </p:nvSpPr>
        <p:spPr>
          <a:xfrm>
            <a:off x="8708270" y="3486672"/>
            <a:ext cx="346120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039813" y="928688"/>
            <a:ext cx="7778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50 ns bunch spacing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</a:t>
            </a:r>
            <a:r>
              <a:rPr lang="en-US" sz="2400" dirty="0" smtClean="0"/>
              <a:t>aximum bunch intensity 1.7 x 10</a:t>
            </a:r>
            <a:r>
              <a:rPr lang="en-US" sz="2400" baseline="30000" dirty="0" smtClean="0"/>
              <a:t>11</a:t>
            </a:r>
            <a:r>
              <a:rPr lang="en-US" sz="2400" dirty="0" smtClean="0"/>
              <a:t> protons per bunch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7401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the control room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512"/>
            <a:ext cx="9144000" cy="504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0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bunch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253025"/>
              </p:ext>
            </p:extLst>
          </p:nvPr>
        </p:nvGraphicFramePr>
        <p:xfrm>
          <a:off x="465701" y="1620406"/>
          <a:ext cx="8412254" cy="3749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37951"/>
                <a:gridCol w="437430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Number of protons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Up</a:t>
                      </a:r>
                      <a:r>
                        <a:rPr lang="en-US" sz="2400" baseline="0" dirty="0" smtClean="0"/>
                        <a:t> to 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1.7 x 10</a:t>
                      </a:r>
                      <a:r>
                        <a:rPr lang="en-US" sz="2400" baseline="30000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  <a:r>
                        <a:rPr lang="en-US" sz="2400" baseline="0" dirty="0" smtClean="0"/>
                        <a:t> so far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Transverse beam size</a:t>
                      </a:r>
                    </a:p>
                    <a:p>
                      <a:r>
                        <a:rPr lang="en-US" sz="2400" baseline="0" dirty="0" smtClean="0"/>
                        <a:t>(1 sigma) at IP5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18.8 microns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aseline="0" dirty="0" smtClean="0"/>
                        <a:t>(4 </a:t>
                      </a:r>
                      <a:r>
                        <a:rPr lang="en-US" sz="2400" baseline="0" dirty="0" err="1" smtClean="0"/>
                        <a:t>TeV</a:t>
                      </a:r>
                      <a:r>
                        <a:rPr lang="en-US" sz="2400" baseline="0" dirty="0" smtClean="0"/>
                        <a:t>, β* = 60 cm.)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Transverse beam size</a:t>
                      </a:r>
                      <a:br>
                        <a:rPr lang="en-US" sz="2400" dirty="0" smtClean="0"/>
                      </a:br>
                      <a:r>
                        <a:rPr lang="en-US" sz="2400" baseline="0" dirty="0" smtClean="0"/>
                        <a:t>(1 sigma) in arc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.97/.4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mm </a:t>
                      </a:r>
                      <a:r>
                        <a:rPr lang="en-US" sz="2400" baseline="0" dirty="0" smtClean="0"/>
                        <a:t/>
                      </a:r>
                      <a:br>
                        <a:rPr lang="en-US" sz="2400" baseline="0" dirty="0" smtClean="0"/>
                      </a:br>
                      <a:r>
                        <a:rPr lang="en-US" sz="2400" baseline="0" dirty="0" smtClean="0"/>
                        <a:t>(450 </a:t>
                      </a:r>
                      <a:r>
                        <a:rPr lang="en-US" sz="2400" baseline="0" dirty="0" err="1" smtClean="0"/>
                        <a:t>GeV</a:t>
                      </a:r>
                      <a:r>
                        <a:rPr lang="en-US" sz="2400" baseline="0" dirty="0" smtClean="0"/>
                        <a:t> 2012)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Bunch length (4 sigma)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1.25 ns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 (37.5 cm)</a:t>
                      </a:r>
                      <a:b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2400" baseline="0" dirty="0" smtClean="0"/>
                        <a:t>in 2012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Momentum</a:t>
                      </a:r>
                      <a:r>
                        <a:rPr lang="en-US" sz="2400" baseline="0" dirty="0" smtClean="0"/>
                        <a:t> spread (1 sigma)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1.129 x 10</a:t>
                      </a:r>
                      <a:r>
                        <a:rPr lang="en-US" sz="2400" baseline="30000" dirty="0" smtClean="0">
                          <a:solidFill>
                            <a:srgbClr val="FF0000"/>
                          </a:solidFill>
                        </a:rPr>
                        <a:t>-4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2400" baseline="0" dirty="0" smtClean="0"/>
                        <a:t>i.e. ± 0.8 </a:t>
                      </a:r>
                      <a:r>
                        <a:rPr lang="en-US" sz="2400" baseline="0" dirty="0" err="1" smtClean="0"/>
                        <a:t>GeV</a:t>
                      </a:r>
                      <a:endParaRPr lang="en-US" sz="2400" dirty="0" smtClean="0"/>
                    </a:p>
                    <a:p>
                      <a:r>
                        <a:rPr lang="en-US" sz="2400" dirty="0" smtClean="0"/>
                        <a:t>7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TeV</a:t>
                      </a:r>
                      <a:r>
                        <a:rPr lang="en-US" sz="2400" baseline="0" dirty="0" smtClean="0"/>
                        <a:t> (design report)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3944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region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691"/>
            <a:ext cx="9144000" cy="25645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7487" y="2077588"/>
            <a:ext cx="47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3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long straight section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54</a:t>
            </a:fld>
            <a:endParaRPr lang="en-US"/>
          </a:p>
        </p:txBody>
      </p:sp>
      <p:pic>
        <p:nvPicPr>
          <p:cNvPr id="3" name="LS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6701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91482"/>
            <a:ext cx="1262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Video 1’57’’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68735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Crossing angle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55</a:t>
            </a:fld>
            <a:endParaRPr lang="en-US"/>
          </a:p>
        </p:txBody>
      </p:sp>
      <p:pic>
        <p:nvPicPr>
          <p:cNvPr id="3" name="Picture 2" descr="crossing-ang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37" y="1594955"/>
            <a:ext cx="5912530" cy="283714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93575" y="1025874"/>
            <a:ext cx="7361061" cy="461665"/>
          </a:xfrm>
          <a:prstGeom prst="rect">
            <a:avLst/>
          </a:prstGeom>
          <a:noFill/>
          <a:ln w="12700" cap="sq" algn="ctr">
            <a:solidFill>
              <a:schemeClr val="accent1"/>
            </a:solidFill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000FF"/>
                </a:solidFill>
              </a:rPr>
              <a:t>work </a:t>
            </a:r>
            <a:r>
              <a:rPr lang="en-US" sz="2400" dirty="0">
                <a:solidFill>
                  <a:srgbClr val="0000FF"/>
                </a:solidFill>
              </a:rPr>
              <a:t>with a crossing angle to avoid parasitic collisions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6859" y="4477941"/>
            <a:ext cx="50336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generates additional tune shift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requires larger triplet magnet aperture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breaks symmetry between x,y planes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odd order resonances are exited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couples longitudinal and transverse motion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breaks the bunch symmetry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lowers available luminosity</a:t>
            </a:r>
          </a:p>
        </p:txBody>
      </p:sp>
      <p:pic>
        <p:nvPicPr>
          <p:cNvPr id="8" name="Picture 7" descr="Screen shot 2011-09-01 at 4.53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59" y="5056770"/>
            <a:ext cx="2030476" cy="126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27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A1D5-EA37-4103-9381-0A5DE72B822E}" type="slidenum">
              <a:rPr lang="en-US"/>
              <a:pPr/>
              <a:t>56</a:t>
            </a:fld>
            <a:endParaRPr lang="en-US"/>
          </a:p>
        </p:txBody>
      </p:sp>
      <p:sp>
        <p:nvSpPr>
          <p:cNvPr id="4065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Crossing and Separation </a:t>
            </a:r>
            <a:r>
              <a:rPr lang="en-US" sz="3200" dirty="0"/>
              <a:t>Bumps</a:t>
            </a:r>
          </a:p>
        </p:txBody>
      </p:sp>
      <p:pic>
        <p:nvPicPr>
          <p:cNvPr id="4065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099" y="2157637"/>
            <a:ext cx="4228317" cy="3278610"/>
          </a:xfrm>
          <a:prstGeom prst="rect">
            <a:avLst/>
          </a:prstGeom>
          <a:noFill/>
          <a:ln w="12700" cap="sq" algn="ctr">
            <a:solidFill>
              <a:schemeClr val="tx1"/>
            </a:solidFill>
            <a:miter lim="800000"/>
            <a:headEnd/>
            <a:tailEnd type="none" w="lg" len="lg"/>
          </a:ln>
          <a:effectLst/>
        </p:spPr>
      </p:pic>
      <p:cxnSp>
        <p:nvCxnSpPr>
          <p:cNvPr id="3" name="Straight Arrow Connector 2"/>
          <p:cNvCxnSpPr/>
          <p:nvPr/>
        </p:nvCxnSpPr>
        <p:spPr>
          <a:xfrm flipH="1">
            <a:off x="3708166" y="3131886"/>
            <a:ext cx="2547895" cy="5409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79579" y="2340050"/>
            <a:ext cx="2681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Collapse the </a:t>
            </a:r>
            <a:r>
              <a:rPr lang="en-US" dirty="0" smtClean="0">
                <a:solidFill>
                  <a:srgbClr val="FF0000"/>
                </a:solidFill>
              </a:rPr>
              <a:t>separation bump</a:t>
            </a:r>
            <a:r>
              <a:rPr lang="en-US" dirty="0" smtClean="0"/>
              <a:t> (vertical in CMS) after the squeeze to bring the beams into collision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073153" y="4558759"/>
            <a:ext cx="2477039" cy="3444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91603" y="4605797"/>
            <a:ext cx="2195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Crossing angle bump </a:t>
            </a:r>
            <a:r>
              <a:rPr lang="en-US" dirty="0" smtClean="0"/>
              <a:t>(Horizontal in CMS)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466019" y="5060515"/>
            <a:ext cx="33789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39878" y="5115394"/>
            <a:ext cx="736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110 m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77161" y="2481157"/>
            <a:ext cx="548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CMS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22356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practice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57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916" y="1914241"/>
            <a:ext cx="8942153" cy="357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63237" y="2751431"/>
            <a:ext cx="181086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HORIZONTAL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986290" y="4385371"/>
            <a:ext cx="181086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VERTICAL</a:t>
            </a:r>
            <a:endParaRPr lang="en-US" sz="2400" dirty="0"/>
          </a:p>
        </p:txBody>
      </p:sp>
      <p:sp>
        <p:nvSpPr>
          <p:cNvPr id="7" name="Up-Down Arrow 6"/>
          <p:cNvSpPr/>
          <p:nvPr/>
        </p:nvSpPr>
        <p:spPr>
          <a:xfrm>
            <a:off x="6561455" y="4080114"/>
            <a:ext cx="199901" cy="10700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691298" y="5538137"/>
            <a:ext cx="2234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  <a:r>
              <a:rPr lang="en-US" dirty="0" smtClean="0"/>
              <a:t>/- 6 mm at 450 </a:t>
            </a:r>
            <a:r>
              <a:rPr lang="en-US" dirty="0" err="1" smtClean="0"/>
              <a:t>GeV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670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Squeeze in ATLAS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58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7713956" cy="473881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550223"/>
            <a:ext cx="2434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Image courtesy John Jowett</a:t>
            </a:r>
            <a:endParaRPr lang="en-GB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278956" y="549602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β</a:t>
            </a:r>
            <a:r>
              <a:rPr lang="en-GB" baseline="-25000" dirty="0" smtClean="0"/>
              <a:t>max</a:t>
            </a:r>
            <a:r>
              <a:rPr lang="en-GB" dirty="0" smtClean="0"/>
              <a:t> ~4.5 km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365522" y="547832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β*  = 60 cm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939379" y="3246520"/>
            <a:ext cx="11110" cy="218579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8153400" y="40386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8529566" y="1142999"/>
            <a:ext cx="0" cy="558368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" name="Oval 30"/>
          <p:cNvSpPr>
            <a:spLocks noChangeArrowheads="1"/>
          </p:cNvSpPr>
          <p:nvPr/>
        </p:nvSpPr>
        <p:spPr bwMode="auto">
          <a:xfrm rot="16200000">
            <a:off x="5973860" y="3924301"/>
            <a:ext cx="5105400" cy="152400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 sz="2400">
              <a:latin typeface="Comic Sans MS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153400" y="1143000"/>
            <a:ext cx="354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dirty="0"/>
              <a:t>x´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8686800" y="3733800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dirty="0"/>
              <a:t>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8670" y="6173082"/>
            <a:ext cx="2563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NB: round beams at 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787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EF190C-CAF9-45E2-B1AB-FD04850385C5}" type="slidenum">
              <a:rPr lang="en-US"/>
              <a:pPr/>
              <a:t>59</a:t>
            </a:fld>
            <a:endParaRPr lang="en-US"/>
          </a:p>
        </p:txBody>
      </p:sp>
      <p:sp>
        <p:nvSpPr>
          <p:cNvPr id="78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Beam - Squeeze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612" y="2059735"/>
            <a:ext cx="7534044" cy="4798265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03527" y="1090475"/>
            <a:ext cx="8143932" cy="784830"/>
          </a:xfrm>
          <a:prstGeom prst="rect">
            <a:avLst/>
          </a:prstGeom>
          <a:noFill/>
          <a:ln w="12700" cap="sq" algn="ctr">
            <a:solidFill>
              <a:schemeClr val="accent1"/>
            </a:solidFill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rgbClr val="FF0000"/>
                </a:solidFill>
              </a:rPr>
              <a:t>Small beam in the IP </a:t>
            </a:r>
            <a:r>
              <a:rPr lang="en-US" sz="1800" dirty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en-US" sz="1800" dirty="0">
                <a:solidFill>
                  <a:srgbClr val="FF0000"/>
                </a:solidFill>
              </a:rPr>
              <a:t> big beams in the inner triplets </a:t>
            </a:r>
            <a:r>
              <a:rPr lang="en-US" sz="1800" dirty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en-US" sz="1800" dirty="0">
                <a:solidFill>
                  <a:srgbClr val="FF0000"/>
                </a:solidFill>
              </a:rPr>
              <a:t> reduced aperture</a:t>
            </a:r>
          </a:p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rgbClr val="FF0000"/>
                </a:solidFill>
              </a:rPr>
              <a:t>Therefore inject &amp; ramp </a:t>
            </a:r>
            <a:r>
              <a:rPr lang="en-US" sz="1800" dirty="0" smtClean="0">
                <a:solidFill>
                  <a:srgbClr val="FF0000"/>
                </a:solidFill>
              </a:rPr>
              <a:t>with </a:t>
            </a:r>
            <a:r>
              <a:rPr lang="en-US" sz="1800" dirty="0">
                <a:solidFill>
                  <a:srgbClr val="FF0000"/>
                </a:solidFill>
              </a:rPr>
              <a:t>bigger beam sizes at IP</a:t>
            </a:r>
            <a:r>
              <a:rPr lang="en-US" sz="1800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752073" y="1975386"/>
            <a:ext cx="5855923" cy="5408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93768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Superconductivity</a:t>
            </a:r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To produce the high magnetic fields we need very high currents</a:t>
            </a:r>
            <a:r>
              <a:rPr lang="en-US" dirty="0" smtClean="0"/>
              <a:t>…</a:t>
            </a:r>
          </a:p>
          <a:p>
            <a:endParaRPr lang="en-US" dirty="0"/>
          </a:p>
          <a:p>
            <a:r>
              <a:rPr lang="en-US" dirty="0" smtClean="0"/>
              <a:t>Make use of the remarkable properties of He II</a:t>
            </a:r>
          </a:p>
          <a:p>
            <a:endParaRPr lang="en-US" dirty="0" smtClean="0"/>
          </a:p>
          <a:p>
            <a:r>
              <a:rPr lang="en-US" dirty="0" smtClean="0"/>
              <a:t>Superfluid helium:</a:t>
            </a:r>
          </a:p>
          <a:p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Very high thermal conductivity </a:t>
            </a:r>
            <a:r>
              <a:rPr lang="en-US" dirty="0" smtClean="0"/>
              <a:t>(3000 time high grade copper)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Very low coefficient of viscosity</a:t>
            </a:r>
            <a:r>
              <a:rPr lang="en-US" dirty="0" smtClean="0"/>
              <a:t>… can penetrate tiny cracks, deep inside the magnet coils to absorb any generated heat.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Very high heat capacity</a:t>
            </a:r>
            <a:r>
              <a:rPr lang="en-US" dirty="0" smtClean="0"/>
              <a:t>…stablizes small transient temperature fluctuations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B93854-0508-439B-839E-BDD83D39238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89772" y="5765424"/>
            <a:ext cx="760059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How many Bose-Einstein condensates are there in the LHC?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4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89" y="4736341"/>
            <a:ext cx="8266494" cy="1876794"/>
          </a:xfrm>
          <a:prstGeom prst="rect">
            <a:avLst/>
          </a:prstGeom>
        </p:spPr>
      </p:pic>
      <p:cxnSp>
        <p:nvCxnSpPr>
          <p:cNvPr id="57" name="Straight Arrow Connector 56"/>
          <p:cNvCxnSpPr/>
          <p:nvPr/>
        </p:nvCxnSpPr>
        <p:spPr>
          <a:xfrm flipH="1" flipV="1">
            <a:off x="767184" y="5702041"/>
            <a:ext cx="7792617" cy="1296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782735" y="5843398"/>
            <a:ext cx="7831741" cy="89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Squeeze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60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2113" y="952419"/>
            <a:ext cx="80665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Going to use </a:t>
            </a:r>
            <a:r>
              <a:rPr lang="en-US" sz="2000" dirty="0" err="1" smtClean="0"/>
              <a:t>quadrupoles</a:t>
            </a:r>
            <a:r>
              <a:rPr lang="en-US" sz="2000" dirty="0"/>
              <a:t> </a:t>
            </a:r>
            <a:r>
              <a:rPr lang="en-US" sz="2000" dirty="0" smtClean="0"/>
              <a:t>both sides of a given IP all the way out to the arc to control the optics during the squeeze.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Current in the inner triplets doesn’t actually change very much during the squeeze – but the beam size do</a:t>
            </a:r>
            <a:r>
              <a:rPr lang="en-US" sz="2400" dirty="0" smtClean="0"/>
              <a:t>es.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74" y="2733379"/>
            <a:ext cx="8902136" cy="1739043"/>
          </a:xfrm>
          <a:prstGeom prst="rect">
            <a:avLst/>
          </a:prstGeom>
        </p:spPr>
      </p:pic>
      <p:cxnSp>
        <p:nvCxnSpPr>
          <p:cNvPr id="14" name="Elbow Connector 13"/>
          <p:cNvCxnSpPr>
            <a:endCxn id="2" idx="3"/>
          </p:cNvCxnSpPr>
          <p:nvPr/>
        </p:nvCxnSpPr>
        <p:spPr>
          <a:xfrm rot="5400000">
            <a:off x="8286853" y="5024840"/>
            <a:ext cx="1030229" cy="269567"/>
          </a:xfrm>
          <a:prstGeom prst="bentConnector2">
            <a:avLst/>
          </a:prstGeom>
          <a:ln w="73025">
            <a:solidFill>
              <a:schemeClr val="tx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3198245"/>
            <a:ext cx="4821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IP1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57834" y="2551084"/>
            <a:ext cx="9176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TRIPLET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303810" y="2609418"/>
            <a:ext cx="145903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SEPARATION</a:t>
            </a:r>
          </a:p>
          <a:p>
            <a:r>
              <a:rPr lang="en-US" dirty="0" smtClean="0"/>
              <a:t>DIPOLES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798119" y="2951321"/>
            <a:ext cx="1199406" cy="3997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810373" y="3280552"/>
            <a:ext cx="270454" cy="2116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1916697" y="5526377"/>
            <a:ext cx="517391" cy="5408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24" name="Rounded Rectangle 23"/>
          <p:cNvSpPr/>
          <p:nvPr/>
        </p:nvSpPr>
        <p:spPr>
          <a:xfrm>
            <a:off x="2586488" y="5537678"/>
            <a:ext cx="517391" cy="5408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25" name="Rounded Rectangle 24"/>
          <p:cNvSpPr/>
          <p:nvPr/>
        </p:nvSpPr>
        <p:spPr>
          <a:xfrm>
            <a:off x="4197455" y="5525920"/>
            <a:ext cx="517391" cy="5408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26" name="Rounded Rectangle 25"/>
          <p:cNvSpPr/>
          <p:nvPr/>
        </p:nvSpPr>
        <p:spPr>
          <a:xfrm>
            <a:off x="3550251" y="5525463"/>
            <a:ext cx="517391" cy="5408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27" name="Rounded Rectangle 26"/>
          <p:cNvSpPr/>
          <p:nvPr/>
        </p:nvSpPr>
        <p:spPr>
          <a:xfrm>
            <a:off x="5243995" y="5514161"/>
            <a:ext cx="517391" cy="5408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28" name="Rounded Rectangle 27"/>
          <p:cNvSpPr/>
          <p:nvPr/>
        </p:nvSpPr>
        <p:spPr>
          <a:xfrm>
            <a:off x="6866720" y="5525920"/>
            <a:ext cx="517391" cy="5408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29" name="Rounded Rectangle 28"/>
          <p:cNvSpPr/>
          <p:nvPr/>
        </p:nvSpPr>
        <p:spPr>
          <a:xfrm>
            <a:off x="5890268" y="5501946"/>
            <a:ext cx="517391" cy="5408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30" name="Rounded Rectangle 29"/>
          <p:cNvSpPr/>
          <p:nvPr/>
        </p:nvSpPr>
        <p:spPr>
          <a:xfrm>
            <a:off x="7525218" y="5514161"/>
            <a:ext cx="517391" cy="5408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31" name="Rounded Rectangle 30"/>
          <p:cNvSpPr/>
          <p:nvPr/>
        </p:nvSpPr>
        <p:spPr>
          <a:xfrm>
            <a:off x="211194" y="5514162"/>
            <a:ext cx="517391" cy="5408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32" name="Rounded Rectangle 31"/>
          <p:cNvSpPr/>
          <p:nvPr/>
        </p:nvSpPr>
        <p:spPr>
          <a:xfrm flipH="1">
            <a:off x="5409085" y="3421652"/>
            <a:ext cx="141107" cy="552637"/>
          </a:xfrm>
          <a:prstGeom prst="roundRect">
            <a:avLst/>
          </a:prstGeom>
          <a:solidFill>
            <a:srgbClr val="FF66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33" name="Rounded Rectangle 32"/>
          <p:cNvSpPr/>
          <p:nvPr/>
        </p:nvSpPr>
        <p:spPr>
          <a:xfrm flipH="1">
            <a:off x="6302295" y="3421195"/>
            <a:ext cx="141107" cy="552637"/>
          </a:xfrm>
          <a:prstGeom prst="roundRect">
            <a:avLst/>
          </a:prstGeom>
          <a:solidFill>
            <a:srgbClr val="FF66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34" name="Rounded Rectangle 33"/>
          <p:cNvSpPr/>
          <p:nvPr/>
        </p:nvSpPr>
        <p:spPr>
          <a:xfrm flipH="1">
            <a:off x="7219487" y="3421195"/>
            <a:ext cx="141107" cy="552637"/>
          </a:xfrm>
          <a:prstGeom prst="roundRect">
            <a:avLst/>
          </a:prstGeom>
          <a:solidFill>
            <a:srgbClr val="FF66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35" name="Rounded Rectangle 34"/>
          <p:cNvSpPr/>
          <p:nvPr/>
        </p:nvSpPr>
        <p:spPr>
          <a:xfrm flipH="1">
            <a:off x="8348340" y="3432953"/>
            <a:ext cx="141107" cy="552637"/>
          </a:xfrm>
          <a:prstGeom prst="roundRect">
            <a:avLst/>
          </a:prstGeom>
          <a:solidFill>
            <a:srgbClr val="FF66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36" name="Rounded Rectangle 35"/>
          <p:cNvSpPr/>
          <p:nvPr/>
        </p:nvSpPr>
        <p:spPr>
          <a:xfrm flipH="1">
            <a:off x="8524723" y="3432953"/>
            <a:ext cx="141107" cy="552637"/>
          </a:xfrm>
          <a:prstGeom prst="roundRect">
            <a:avLst/>
          </a:prstGeom>
          <a:solidFill>
            <a:srgbClr val="FF66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37" name="Rounded Rectangle 36"/>
          <p:cNvSpPr/>
          <p:nvPr/>
        </p:nvSpPr>
        <p:spPr>
          <a:xfrm flipH="1">
            <a:off x="893209" y="5514163"/>
            <a:ext cx="141107" cy="552637"/>
          </a:xfrm>
          <a:prstGeom prst="roundRect">
            <a:avLst/>
          </a:prstGeom>
          <a:solidFill>
            <a:srgbClr val="FF66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38" name="Rounded Rectangle 37"/>
          <p:cNvSpPr/>
          <p:nvPr/>
        </p:nvSpPr>
        <p:spPr>
          <a:xfrm flipH="1">
            <a:off x="3233227" y="5514163"/>
            <a:ext cx="141107" cy="552637"/>
          </a:xfrm>
          <a:prstGeom prst="roundRect">
            <a:avLst/>
          </a:prstGeom>
          <a:solidFill>
            <a:srgbClr val="FF66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39" name="Rounded Rectangle 38"/>
          <p:cNvSpPr/>
          <p:nvPr/>
        </p:nvSpPr>
        <p:spPr>
          <a:xfrm flipH="1">
            <a:off x="4808916" y="5502405"/>
            <a:ext cx="141107" cy="552637"/>
          </a:xfrm>
          <a:prstGeom prst="roundRect">
            <a:avLst/>
          </a:prstGeom>
          <a:solidFill>
            <a:srgbClr val="FF66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40" name="Rounded Rectangle 39"/>
          <p:cNvSpPr/>
          <p:nvPr/>
        </p:nvSpPr>
        <p:spPr>
          <a:xfrm flipH="1">
            <a:off x="4961782" y="5502405"/>
            <a:ext cx="141107" cy="552637"/>
          </a:xfrm>
          <a:prstGeom prst="roundRect">
            <a:avLst/>
          </a:prstGeom>
          <a:solidFill>
            <a:srgbClr val="FF66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41" name="Rounded Rectangle 40"/>
          <p:cNvSpPr/>
          <p:nvPr/>
        </p:nvSpPr>
        <p:spPr>
          <a:xfrm flipH="1">
            <a:off x="6560990" y="5502406"/>
            <a:ext cx="141107" cy="552637"/>
          </a:xfrm>
          <a:prstGeom prst="roundRect">
            <a:avLst/>
          </a:prstGeom>
          <a:solidFill>
            <a:srgbClr val="FF66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42" name="Rounded Rectangle 41"/>
          <p:cNvSpPr/>
          <p:nvPr/>
        </p:nvSpPr>
        <p:spPr>
          <a:xfrm flipH="1">
            <a:off x="8207234" y="5490647"/>
            <a:ext cx="141107" cy="552637"/>
          </a:xfrm>
          <a:prstGeom prst="roundRect">
            <a:avLst/>
          </a:prstGeom>
          <a:solidFill>
            <a:srgbClr val="FF66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43" name="Rounded Rectangle 42"/>
          <p:cNvSpPr/>
          <p:nvPr/>
        </p:nvSpPr>
        <p:spPr>
          <a:xfrm flipH="1">
            <a:off x="8407134" y="5490646"/>
            <a:ext cx="141107" cy="552637"/>
          </a:xfrm>
          <a:prstGeom prst="roundRect">
            <a:avLst/>
          </a:prstGeom>
          <a:solidFill>
            <a:srgbClr val="FF66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44" name="TextBox 43"/>
          <p:cNvSpPr txBox="1"/>
          <p:nvPr/>
        </p:nvSpPr>
        <p:spPr>
          <a:xfrm>
            <a:off x="3127396" y="6488668"/>
            <a:ext cx="274028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Dispersion suppressor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196991" y="2444803"/>
            <a:ext cx="25173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Long straight section</a:t>
            </a:r>
            <a:endParaRPr lang="en-US" dirty="0"/>
          </a:p>
        </p:txBody>
      </p:sp>
      <p:sp>
        <p:nvSpPr>
          <p:cNvPr id="46" name="Rounded Rectangle 45"/>
          <p:cNvSpPr/>
          <p:nvPr/>
        </p:nvSpPr>
        <p:spPr>
          <a:xfrm>
            <a:off x="8735918" y="3432495"/>
            <a:ext cx="494804" cy="5408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5326773" y="3621541"/>
            <a:ext cx="2986756" cy="11759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2481124" y="3645058"/>
            <a:ext cx="2810373" cy="35275"/>
          </a:xfrm>
          <a:prstGeom prst="line">
            <a:avLst/>
          </a:prstGeom>
          <a:ln>
            <a:solidFill>
              <a:srgbClr val="3366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4996515" y="3763347"/>
            <a:ext cx="3722424" cy="685"/>
          </a:xfrm>
          <a:prstGeom prst="straightConnector1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2504642" y="3680333"/>
            <a:ext cx="2492883" cy="8230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 flipH="1">
            <a:off x="1100486" y="5517604"/>
            <a:ext cx="67625" cy="552637"/>
          </a:xfrm>
          <a:prstGeom prst="roundRect">
            <a:avLst/>
          </a:prstGeom>
          <a:solidFill>
            <a:srgbClr val="FF6600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65772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61</a:t>
            </a:fld>
            <a:endParaRPr lang="en-US"/>
          </a:p>
        </p:txBody>
      </p:sp>
      <p:pic>
        <p:nvPicPr>
          <p:cNvPr id="4" name="lhc-triple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02783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91482"/>
            <a:ext cx="1262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Video 58’’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8629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Today</a:t>
            </a:r>
          </a:p>
          <a:p>
            <a:pPr lvl="1"/>
            <a:r>
              <a:rPr lang="en-US" dirty="0" smtClean="0"/>
              <a:t>Dipoles, cryogenics, QPS</a:t>
            </a:r>
          </a:p>
          <a:p>
            <a:pPr lvl="1"/>
            <a:r>
              <a:rPr lang="en-US" dirty="0" smtClean="0"/>
              <a:t>Optics and basic beam parameters</a:t>
            </a:r>
          </a:p>
          <a:p>
            <a:pPr lvl="1"/>
            <a:r>
              <a:rPr lang="en-US" dirty="0" smtClean="0"/>
              <a:t>Beam configuration</a:t>
            </a:r>
          </a:p>
          <a:p>
            <a:pPr lvl="1"/>
            <a:r>
              <a:rPr lang="en-US" dirty="0" smtClean="0"/>
              <a:t>Interaction region layout</a:t>
            </a:r>
            <a:endParaRPr lang="en-US" dirty="0"/>
          </a:p>
          <a:p>
            <a:pPr lvl="1"/>
            <a:r>
              <a:rPr lang="en-US" dirty="0" smtClean="0"/>
              <a:t>Crossing angle and separation bumps</a:t>
            </a:r>
          </a:p>
          <a:p>
            <a:pPr lvl="1"/>
            <a:r>
              <a:rPr lang="en-US" dirty="0" smtClean="0"/>
              <a:t>Squeeze</a:t>
            </a:r>
          </a:p>
          <a:p>
            <a:r>
              <a:rPr lang="en-US" dirty="0" smtClean="0"/>
              <a:t>Tomorrow</a:t>
            </a:r>
          </a:p>
          <a:p>
            <a:pPr lvl="1"/>
            <a:r>
              <a:rPr lang="en-US" dirty="0" smtClean="0"/>
              <a:t>Getting operational</a:t>
            </a:r>
          </a:p>
          <a:p>
            <a:pPr lvl="1"/>
            <a:r>
              <a:rPr lang="en-US" dirty="0" smtClean="0"/>
              <a:t>Without doing any damage (machine protection)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58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7</a:t>
            </a:fld>
            <a:endParaRPr lang="en-US"/>
          </a:p>
        </p:txBody>
      </p:sp>
      <p:pic>
        <p:nvPicPr>
          <p:cNvPr id="5" name="Superfluid heliu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260" y="787803"/>
            <a:ext cx="8455866" cy="4786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91482"/>
            <a:ext cx="1262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Video 1’44’’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66705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diagram of Helium</a:t>
            </a:r>
            <a:endParaRPr lang="en-GB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5573" y="949551"/>
            <a:ext cx="7315200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79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Cooling magnets with superfluid helium</a:t>
            </a:r>
            <a:endParaRPr lang="en-GB" sz="3600" dirty="0"/>
          </a:p>
        </p:txBody>
      </p:sp>
      <p:pic>
        <p:nvPicPr>
          <p:cNvPr id="3" name="Picture 2" descr="Screen shot 2011-11-15 at 8.38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5880"/>
            <a:ext cx="7724505" cy="411973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61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tIns="0" bIns="46800"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stealth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6410574</TotalTime>
  <Words>2350</Words>
  <Application>Microsoft Macintosh PowerPoint</Application>
  <PresentationFormat>On-screen Show (4:3)</PresentationFormat>
  <Paragraphs>555</Paragraphs>
  <Slides>62</Slides>
  <Notes>4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Office Theme</vt:lpstr>
      <vt:lpstr>Equation</vt:lpstr>
      <vt:lpstr>Chart</vt:lpstr>
      <vt:lpstr>LHC Operation: Past and Future – part 1</vt:lpstr>
      <vt:lpstr>Contents</vt:lpstr>
      <vt:lpstr>PowerPoint Presentation</vt:lpstr>
      <vt:lpstr>PowerPoint Presentation</vt:lpstr>
      <vt:lpstr>LHC – principles &amp; reality</vt:lpstr>
      <vt:lpstr>Superconductivity</vt:lpstr>
      <vt:lpstr>PowerPoint Presentation</vt:lpstr>
      <vt:lpstr>Phase diagram of Helium</vt:lpstr>
      <vt:lpstr>Cooling magnets with superfluid helium</vt:lpstr>
      <vt:lpstr>Operation prerequisite 1: 90 tonnes He II</vt:lpstr>
      <vt:lpstr>The superconductor</vt:lpstr>
      <vt:lpstr>Critical surface of niobium-titanium</vt:lpstr>
      <vt:lpstr>Main components – dipole magnets</vt:lpstr>
      <vt:lpstr>PowerPoint Presentation</vt:lpstr>
      <vt:lpstr>PowerPoint Presentation</vt:lpstr>
      <vt:lpstr>PowerPoint Presentation</vt:lpstr>
      <vt:lpstr>Quench - discharge of the energy</vt:lpstr>
      <vt:lpstr>PowerPoint Presentation</vt:lpstr>
      <vt:lpstr>Vacuum</vt:lpstr>
      <vt:lpstr>OPTICS</vt:lpstr>
      <vt:lpstr>Alternate gradient focusing</vt:lpstr>
      <vt:lpstr>Betatron oscillations</vt:lpstr>
      <vt:lpstr> function</vt:lpstr>
      <vt:lpstr>PowerPoint Presentation</vt:lpstr>
      <vt:lpstr>Amplitude modulation</vt:lpstr>
      <vt:lpstr>FODO cell</vt:lpstr>
      <vt:lpstr>For real</vt:lpstr>
      <vt:lpstr>Betatron oscillations</vt:lpstr>
      <vt:lpstr>Injection test – 5 years ago</vt:lpstr>
      <vt:lpstr>Tune</vt:lpstr>
      <vt:lpstr>PowerPoint Presentation</vt:lpstr>
      <vt:lpstr>TRANSVERSE ACCELERATOR COORDINATES</vt:lpstr>
      <vt:lpstr>Phase Space</vt:lpstr>
      <vt:lpstr>Phase space</vt:lpstr>
      <vt:lpstr>Phase space</vt:lpstr>
      <vt:lpstr>Emittance</vt:lpstr>
      <vt:lpstr>Emittance</vt:lpstr>
      <vt:lpstr>Normalized emittance</vt:lpstr>
      <vt:lpstr>LHC beam envelope </vt:lpstr>
      <vt:lpstr>Phase space</vt:lpstr>
      <vt:lpstr>Magnet - basic arsenal</vt:lpstr>
      <vt:lpstr>Dispersion</vt:lpstr>
      <vt:lpstr>Dispersion at LHC</vt:lpstr>
      <vt:lpstr>Chromaticity</vt:lpstr>
      <vt:lpstr>Chromaticity</vt:lpstr>
      <vt:lpstr>Chromaticity correction</vt:lpstr>
      <vt:lpstr>PowerPoint Presentation</vt:lpstr>
      <vt:lpstr>LHC Injector Cycling</vt:lpstr>
      <vt:lpstr>PowerPoint Presentation</vt:lpstr>
      <vt:lpstr>PowerPoint Presentation</vt:lpstr>
      <vt:lpstr>From the control room</vt:lpstr>
      <vt:lpstr>A bunch</vt:lpstr>
      <vt:lpstr>Interaction region</vt:lpstr>
      <vt:lpstr>In the long straight section</vt:lpstr>
      <vt:lpstr>Crossing angle</vt:lpstr>
      <vt:lpstr>Crossing and Separation Bumps</vt:lpstr>
      <vt:lpstr>In practice</vt:lpstr>
      <vt:lpstr>Squeeze in ATLAS</vt:lpstr>
      <vt:lpstr>Beam - Squeeze</vt:lpstr>
      <vt:lpstr>Squeeze</vt:lpstr>
      <vt:lpstr>Triplet</vt:lpstr>
      <vt:lpstr>Program…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PresenterMedia.com</dc:creator>
  <cp:keywords/>
  <dc:description/>
  <cp:lastModifiedBy>Mike LAMONT</cp:lastModifiedBy>
  <cp:revision>2550</cp:revision>
  <dcterms:created xsi:type="dcterms:W3CDTF">2011-01-18T19:25:28Z</dcterms:created>
  <dcterms:modified xsi:type="dcterms:W3CDTF">2013-09-10T11:35:11Z</dcterms:modified>
  <cp:category/>
</cp:coreProperties>
</file>