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7" r:id="rId5"/>
    <p:sldMasterId id="2147483709" r:id="rId6"/>
  </p:sldMasterIdLst>
  <p:notesMasterIdLst>
    <p:notesMasterId r:id="rId38"/>
  </p:notesMasterIdLst>
  <p:sldIdLst>
    <p:sldId id="259" r:id="rId7"/>
    <p:sldId id="260" r:id="rId8"/>
    <p:sldId id="261" r:id="rId9"/>
    <p:sldId id="262" r:id="rId10"/>
    <p:sldId id="263" r:id="rId11"/>
    <p:sldId id="264" r:id="rId12"/>
    <p:sldId id="273" r:id="rId13"/>
    <p:sldId id="269" r:id="rId14"/>
    <p:sldId id="272" r:id="rId15"/>
    <p:sldId id="294" r:id="rId16"/>
    <p:sldId id="295" r:id="rId17"/>
    <p:sldId id="296" r:id="rId18"/>
    <p:sldId id="265" r:id="rId19"/>
    <p:sldId id="270" r:id="rId20"/>
    <p:sldId id="266" r:id="rId21"/>
    <p:sldId id="271" r:id="rId22"/>
    <p:sldId id="274" r:id="rId23"/>
    <p:sldId id="275" r:id="rId24"/>
    <p:sldId id="287" r:id="rId25"/>
    <p:sldId id="277" r:id="rId26"/>
    <p:sldId id="278" r:id="rId27"/>
    <p:sldId id="279" r:id="rId28"/>
    <p:sldId id="280" r:id="rId29"/>
    <p:sldId id="281" r:id="rId30"/>
    <p:sldId id="291" r:id="rId31"/>
    <p:sldId id="292" r:id="rId32"/>
    <p:sldId id="293" r:id="rId33"/>
    <p:sldId id="285" r:id="rId34"/>
    <p:sldId id="286" r:id="rId35"/>
    <p:sldId id="267" r:id="rId36"/>
    <p:sldId id="268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81995-7634-4522-A6ED-5947C9436287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104A7-2171-46DE-9453-5E12E26B75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436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EC347-6279-454D-94CE-3F8C4EB60556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970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D310-06DF-4E88-9147-5CFB9A642F69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92D4-E948-4796-86E1-19FD089555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78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D310-06DF-4E88-9147-5CFB9A642F69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92D4-E948-4796-86E1-19FD089555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161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D310-06DF-4E88-9147-5CFB9A642F69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92D4-E948-4796-86E1-19FD089555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1858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81126-6C65-46BD-83F2-FDFEA1520B29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9949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C0E-23F2-43CF-88BD-954E6B3BF3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2373-A13D-4F2C-93A1-726919DCD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7952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C0E-23F2-43CF-88BD-954E6B3BF3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2373-A13D-4F2C-93A1-726919DCD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1095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C0E-23F2-43CF-88BD-954E6B3BF3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2373-A13D-4F2C-93A1-726919DCD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7633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C0E-23F2-43CF-88BD-954E6B3BF3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2373-A13D-4F2C-93A1-726919DCD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319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C0E-23F2-43CF-88BD-954E6B3BF3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2373-A13D-4F2C-93A1-726919DCD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8840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C0E-23F2-43CF-88BD-954E6B3BF3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2373-A13D-4F2C-93A1-726919DCD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647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C0E-23F2-43CF-88BD-954E6B3BF3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2373-A13D-4F2C-93A1-726919DCD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7057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D310-06DF-4E88-9147-5CFB9A642F69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92D4-E948-4796-86E1-19FD089555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6504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C0E-23F2-43CF-88BD-954E6B3BF3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2373-A13D-4F2C-93A1-726919DCD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5473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C0E-23F2-43CF-88BD-954E6B3BF3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2373-A13D-4F2C-93A1-726919DCD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062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C0E-23F2-43CF-88BD-954E6B3BF3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2373-A13D-4F2C-93A1-726919DCD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935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C0E-23F2-43CF-88BD-954E6B3BF3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2373-A13D-4F2C-93A1-726919DCD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605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C0E-23F2-43CF-88BD-954E6B3BF3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2373-A13D-4F2C-93A1-726919DCD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1848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C0E-23F2-43CF-88BD-954E6B3BF3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2373-A13D-4F2C-93A1-726919DCD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83749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C0E-23F2-43CF-88BD-954E6B3BF3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2373-A13D-4F2C-93A1-726919DCD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34684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C0E-23F2-43CF-88BD-954E6B3BF3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2373-A13D-4F2C-93A1-726919DCD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19640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C0E-23F2-43CF-88BD-954E6B3BF3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2373-A13D-4F2C-93A1-726919DCD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12315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C0E-23F2-43CF-88BD-954E6B3BF3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2373-A13D-4F2C-93A1-726919DCD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208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D310-06DF-4E88-9147-5CFB9A642F69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92D4-E948-4796-86E1-19FD089555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56092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C0E-23F2-43CF-88BD-954E6B3BF3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2373-A13D-4F2C-93A1-726919DCD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78132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C0E-23F2-43CF-88BD-954E6B3BF3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2373-A13D-4F2C-93A1-726919DCD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8024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C0E-23F2-43CF-88BD-954E6B3BF3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2373-A13D-4F2C-93A1-726919DCD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00229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C0E-23F2-43CF-88BD-954E6B3BF3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2373-A13D-4F2C-93A1-726919DCD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1591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C0E-23F2-43CF-88BD-954E6B3BF3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2373-A13D-4F2C-93A1-726919DCD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1291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F34D5-2204-4F05-AB61-BD05EDDEBC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AFA8-89B0-4F43-87A8-3DE59D2ACA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86586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F34D5-2204-4F05-AB61-BD05EDDEBC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AFA8-89B0-4F43-87A8-3DE59D2ACA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4035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F34D5-2204-4F05-AB61-BD05EDDEBC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AFA8-89B0-4F43-87A8-3DE59D2ACA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1791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F34D5-2204-4F05-AB61-BD05EDDEBC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AFA8-89B0-4F43-87A8-3DE59D2ACA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28081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F34D5-2204-4F05-AB61-BD05EDDEBC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AFA8-89B0-4F43-87A8-3DE59D2ACA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742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D310-06DF-4E88-9147-5CFB9A642F69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92D4-E948-4796-86E1-19FD089555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63584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F34D5-2204-4F05-AB61-BD05EDDEBC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AFA8-89B0-4F43-87A8-3DE59D2ACA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58838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F34D5-2204-4F05-AB61-BD05EDDEBC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AFA8-89B0-4F43-87A8-3DE59D2ACA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53040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F34D5-2204-4F05-AB61-BD05EDDEBC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AFA8-89B0-4F43-87A8-3DE59D2ACA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47723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F34D5-2204-4F05-AB61-BD05EDDEBC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AFA8-89B0-4F43-87A8-3DE59D2ACA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35771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F34D5-2204-4F05-AB61-BD05EDDEBC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AFA8-89B0-4F43-87A8-3DE59D2ACA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92674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F34D5-2204-4F05-AB61-BD05EDDEBC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AFA8-89B0-4F43-87A8-3DE59D2ACA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35657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C0E-23F2-43CF-88BD-954E6B3BF3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2373-A13D-4F2C-93A1-726919DCD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79902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C0E-23F2-43CF-88BD-954E6B3BF3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2373-A13D-4F2C-93A1-726919DCD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37432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C0E-23F2-43CF-88BD-954E6B3BF3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2373-A13D-4F2C-93A1-726919DCD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94163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C0E-23F2-43CF-88BD-954E6B3BF3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2373-A13D-4F2C-93A1-726919DCD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147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D310-06DF-4E88-9147-5CFB9A642F69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92D4-E948-4796-86E1-19FD089555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98914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C0E-23F2-43CF-88BD-954E6B3BF3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2373-A13D-4F2C-93A1-726919DCD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2793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C0E-23F2-43CF-88BD-954E6B3BF3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2373-A13D-4F2C-93A1-726919DCD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30119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C0E-23F2-43CF-88BD-954E6B3BF3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2373-A13D-4F2C-93A1-726919DCD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63884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C0E-23F2-43CF-88BD-954E6B3BF3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2373-A13D-4F2C-93A1-726919DCD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79297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C0E-23F2-43CF-88BD-954E6B3BF3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2373-A13D-4F2C-93A1-726919DCD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1304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C0E-23F2-43CF-88BD-954E6B3BF3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2373-A13D-4F2C-93A1-726919DCD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86697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C0E-23F2-43CF-88BD-954E6B3BF3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2373-A13D-4F2C-93A1-726919DCD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5957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C0E-23F2-43CF-88BD-954E6B3BF3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2373-A13D-4F2C-93A1-726919DCD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7630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C0E-23F2-43CF-88BD-954E6B3BF3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2373-A13D-4F2C-93A1-726919DCD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3976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C0E-23F2-43CF-88BD-954E6B3BF3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2373-A13D-4F2C-93A1-726919DCD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204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D310-06DF-4E88-9147-5CFB9A642F69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92D4-E948-4796-86E1-19FD089555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5603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C0E-23F2-43CF-88BD-954E6B3BF3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2373-A13D-4F2C-93A1-726919DCD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86412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C0E-23F2-43CF-88BD-954E6B3BF3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2373-A13D-4F2C-93A1-726919DCD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0683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C0E-23F2-43CF-88BD-954E6B3BF3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2373-A13D-4F2C-93A1-726919DCD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6898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C0E-23F2-43CF-88BD-954E6B3BF3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2373-A13D-4F2C-93A1-726919DCD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11825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C0E-23F2-43CF-88BD-954E6B3BF3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2373-A13D-4F2C-93A1-726919DCD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02093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C0E-23F2-43CF-88BD-954E6B3BF3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2373-A13D-4F2C-93A1-726919DCD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6529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C0E-23F2-43CF-88BD-954E6B3BF3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2373-A13D-4F2C-93A1-726919DCD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49179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C0E-23F2-43CF-88BD-954E6B3BF3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2373-A13D-4F2C-93A1-726919DCD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514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D310-06DF-4E88-9147-5CFB9A642F69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92D4-E948-4796-86E1-19FD089555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895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D310-06DF-4E88-9147-5CFB9A642F69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92D4-E948-4796-86E1-19FD089555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199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D310-06DF-4E88-9147-5CFB9A642F69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92D4-E948-4796-86E1-19FD089555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09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AD310-06DF-4E88-9147-5CFB9A642F69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D92D4-E948-4796-86E1-19FD089555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468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98C0E-23F2-43CF-88BD-954E6B3BF3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12373-A13D-4F2C-93A1-726919DCD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245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98C0E-23F2-43CF-88BD-954E6B3BF3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12373-A13D-4F2C-93A1-726919DCD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497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F34D5-2204-4F05-AB61-BD05EDDEBC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8AFA8-89B0-4F43-87A8-3DE59D2ACA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248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98C0E-23F2-43CF-88BD-954E6B3BF3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12373-A13D-4F2C-93A1-726919DCD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156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98C0E-23F2-43CF-88BD-954E6B3BF3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12373-A13D-4F2C-93A1-726919DCD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963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40960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prstClr val="white"/>
                </a:solidFill>
              </a:rPr>
              <a:t>Комплексная  система </a:t>
            </a:r>
            <a:r>
              <a:rPr lang="ru-RU" sz="4400" b="1" dirty="0" smtClean="0">
                <a:solidFill>
                  <a:prstClr val="white"/>
                </a:solidFill>
              </a:rPr>
              <a:t>функциональной медицины </a:t>
            </a:r>
          </a:p>
          <a:p>
            <a:pPr algn="ctr"/>
            <a:r>
              <a:rPr lang="ru-RU" sz="4400" b="1" dirty="0" smtClean="0">
                <a:solidFill>
                  <a:prstClr val="white"/>
                </a:solidFill>
              </a:rPr>
              <a:t>и </a:t>
            </a:r>
            <a:r>
              <a:rPr lang="ru-RU" sz="4400" b="1" dirty="0">
                <a:solidFill>
                  <a:prstClr val="white"/>
                </a:solidFill>
              </a:rPr>
              <a:t>способы её </a:t>
            </a:r>
            <a:r>
              <a:rPr lang="ru-RU" sz="4400" b="1" dirty="0" smtClean="0">
                <a:solidFill>
                  <a:prstClr val="white"/>
                </a:solidFill>
              </a:rPr>
              <a:t>глобального внедрения</a:t>
            </a:r>
            <a:endParaRPr lang="ru-RU" sz="4400" dirty="0">
              <a:solidFill>
                <a:prstClr val="white"/>
              </a:solidFill>
            </a:endParaRPr>
          </a:p>
          <a:p>
            <a:pPr algn="ctr"/>
            <a:endParaRPr lang="ru-RU" sz="4400" dirty="0">
              <a:solidFill>
                <a:prstClr val="white"/>
              </a:solidFill>
            </a:endParaRPr>
          </a:p>
          <a:p>
            <a:pPr algn="ctr"/>
            <a:r>
              <a:rPr lang="ru-RU" sz="4400" dirty="0" smtClean="0">
                <a:solidFill>
                  <a:prstClr val="white"/>
                </a:solidFill>
              </a:rPr>
              <a:t>ОО «Центр «</a:t>
            </a:r>
            <a:r>
              <a:rPr lang="ru-RU" sz="4400" dirty="0">
                <a:solidFill>
                  <a:prstClr val="white"/>
                </a:solidFill>
              </a:rPr>
              <a:t>Здоровье семьи»</a:t>
            </a:r>
          </a:p>
          <a:p>
            <a:pPr algn="ctr"/>
            <a:endParaRPr lang="ru-RU" sz="4400" dirty="0">
              <a:solidFill>
                <a:prstClr val="white"/>
              </a:solidFill>
            </a:endParaRPr>
          </a:p>
          <a:p>
            <a:pPr algn="ctr"/>
            <a:endParaRPr lang="ru-RU" sz="4400" dirty="0">
              <a:solidFill>
                <a:prstClr val="white"/>
              </a:solidFill>
            </a:endParaRPr>
          </a:p>
          <a:p>
            <a:pPr algn="ctr"/>
            <a:endParaRPr lang="ru-RU" sz="4400" dirty="0">
              <a:solidFill>
                <a:prstClr val="white"/>
              </a:solidFill>
            </a:endParaRPr>
          </a:p>
          <a:p>
            <a:endParaRPr lang="ru-RU" sz="4400" dirty="0">
              <a:solidFill>
                <a:prstClr val="white"/>
              </a:solidFill>
            </a:endParaRPr>
          </a:p>
          <a:p>
            <a:endParaRPr lang="ru-RU" sz="4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00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32656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За период 2010-2011 год базовым навыкам работы с диагностическим комплексом были обучены </a:t>
            </a:r>
            <a:r>
              <a:rPr lang="ru-RU" sz="3200" dirty="0" smtClean="0">
                <a:solidFill>
                  <a:schemeClr val="bg1"/>
                </a:solidFill>
              </a:rPr>
              <a:t>более </a:t>
            </a:r>
            <a:r>
              <a:rPr lang="ru-RU" sz="3200" dirty="0">
                <a:solidFill>
                  <a:schemeClr val="bg1"/>
                </a:solidFill>
              </a:rPr>
              <a:t>100 человек. </a:t>
            </a:r>
            <a:endParaRPr lang="ru-RU" sz="3200" dirty="0" smtClean="0">
              <a:solidFill>
                <a:schemeClr val="bg1"/>
              </a:solidFill>
            </a:endParaRPr>
          </a:p>
          <a:p>
            <a:pPr algn="ctr"/>
            <a:endParaRPr lang="ru-RU" sz="3200" dirty="0" smtClean="0">
              <a:solidFill>
                <a:schemeClr val="bg1"/>
              </a:solidFill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Из </a:t>
            </a:r>
            <a:r>
              <a:rPr lang="ru-RU" sz="3200" dirty="0">
                <a:solidFill>
                  <a:schemeClr val="bg1"/>
                </a:solidFill>
              </a:rPr>
              <a:t>них врачей -  35-40 человек. </a:t>
            </a:r>
            <a:endParaRPr lang="ru-RU" sz="3200" dirty="0" smtClean="0">
              <a:solidFill>
                <a:schemeClr val="bg1"/>
              </a:solidFill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Успешно </a:t>
            </a:r>
            <a:r>
              <a:rPr lang="ru-RU" sz="3200" dirty="0">
                <a:solidFill>
                  <a:schemeClr val="bg1"/>
                </a:solidFill>
              </a:rPr>
              <a:t>освоили методику и начали применять её в своей практике около 50 человек, </a:t>
            </a:r>
            <a:endParaRPr lang="ru-RU" sz="3200" dirty="0" smtClean="0">
              <a:solidFill>
                <a:schemeClr val="bg1"/>
              </a:solidFill>
            </a:endParaRPr>
          </a:p>
          <a:p>
            <a:pPr algn="ctr"/>
            <a:endParaRPr lang="ru-RU" sz="3200" dirty="0" smtClean="0">
              <a:solidFill>
                <a:schemeClr val="bg1"/>
              </a:solidFill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С </a:t>
            </a:r>
            <a:r>
              <a:rPr lang="ru-RU" sz="3200" dirty="0">
                <a:solidFill>
                  <a:schemeClr val="bg1"/>
                </a:solidFill>
              </a:rPr>
              <a:t>первого полугодия 2010 года до второго полугодия 2011 количество успешно работающих специалистов поднялся с 20- 30 до 80-90 </a:t>
            </a:r>
            <a:r>
              <a:rPr lang="ru-RU" sz="3200" dirty="0" smtClean="0">
                <a:solidFill>
                  <a:schemeClr val="bg1"/>
                </a:solidFill>
              </a:rPr>
              <a:t>% </a:t>
            </a:r>
            <a:r>
              <a:rPr lang="ru-RU" sz="3200" dirty="0">
                <a:solidFill>
                  <a:schemeClr val="bg1"/>
                </a:solidFill>
              </a:rPr>
              <a:t>от общего объёма обучаемой группы.</a:t>
            </a:r>
          </a:p>
        </p:txBody>
      </p:sp>
    </p:spTree>
    <p:extLst>
      <p:ext uri="{BB962C8B-B14F-4D97-AF65-F5344CB8AC3E}">
        <p14:creationId xmlns:p14="http://schemas.microsoft.com/office/powerpoint/2010/main" xmlns="" val="1384248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</a:rPr>
              <a:t>Оценка общего состояния организма и выявление наиболее поврежденных органов и систем;</a:t>
            </a:r>
          </a:p>
          <a:p>
            <a:pPr lvl="0"/>
            <a:r>
              <a:rPr lang="ru-RU" sz="2400" dirty="0">
                <a:solidFill>
                  <a:schemeClr val="bg1"/>
                </a:solidFill>
              </a:rPr>
              <a:t>Оценка состояния дренажных и </a:t>
            </a:r>
            <a:r>
              <a:rPr lang="ru-RU" sz="2400" dirty="0" err="1">
                <a:solidFill>
                  <a:schemeClr val="bg1"/>
                </a:solidFill>
              </a:rPr>
              <a:t>детоксикационных</a:t>
            </a:r>
            <a:r>
              <a:rPr lang="ru-RU" sz="2400" dirty="0">
                <a:solidFill>
                  <a:schemeClr val="bg1"/>
                </a:solidFill>
              </a:rPr>
              <a:t> систем организма;</a:t>
            </a:r>
          </a:p>
          <a:p>
            <a:pPr lvl="0"/>
            <a:r>
              <a:rPr lang="ru-RU" sz="2400" dirty="0">
                <a:solidFill>
                  <a:schemeClr val="bg1"/>
                </a:solidFill>
              </a:rPr>
              <a:t>Выявление паразитарного отягощения, оказывающего наибольший повреждающий эффект на органы и системы в данный момент времени;</a:t>
            </a:r>
          </a:p>
          <a:p>
            <a:pPr lvl="0"/>
            <a:r>
              <a:rPr lang="ru-RU" sz="2400" dirty="0">
                <a:solidFill>
                  <a:schemeClr val="bg1"/>
                </a:solidFill>
              </a:rPr>
              <a:t>Оценка психологического состояния пациента и его влияние на развитие патологических процессов в организме;</a:t>
            </a:r>
          </a:p>
          <a:p>
            <a:pPr lvl="0"/>
            <a:r>
              <a:rPr lang="ru-RU" sz="2400" dirty="0">
                <a:solidFill>
                  <a:schemeClr val="bg1"/>
                </a:solidFill>
              </a:rPr>
              <a:t>Составление индивидуальной схемы применения программ терапевтического прибора и мощности его работы, а также -  </a:t>
            </a:r>
            <a:r>
              <a:rPr lang="ru-RU" sz="2400" dirty="0" err="1">
                <a:solidFill>
                  <a:schemeClr val="bg1"/>
                </a:solidFill>
              </a:rPr>
              <a:t>органотропных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фитосборов</a:t>
            </a:r>
            <a:r>
              <a:rPr lang="ru-RU" sz="2400" dirty="0">
                <a:solidFill>
                  <a:schemeClr val="bg1"/>
                </a:solidFill>
              </a:rPr>
              <a:t> «Здоровье семьи»;</a:t>
            </a:r>
          </a:p>
          <a:p>
            <a:pPr lvl="0"/>
            <a:r>
              <a:rPr lang="ru-RU" sz="2400" dirty="0">
                <a:solidFill>
                  <a:schemeClr val="bg1"/>
                </a:solidFill>
              </a:rPr>
              <a:t>Оценка эффективности применяемых терапевтических схем как в момент составления – так и при повторном осмотре после проведенного лечения.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9319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23" y="332656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chemeClr val="bg1"/>
                </a:solidFill>
              </a:rPr>
              <a:t>Полученные знания </a:t>
            </a:r>
            <a:r>
              <a:rPr lang="ru-RU" sz="4400" b="1" i="1" dirty="0" smtClean="0">
                <a:solidFill>
                  <a:schemeClr val="bg1"/>
                </a:solidFill>
              </a:rPr>
              <a:t>и навыки </a:t>
            </a:r>
            <a:r>
              <a:rPr lang="ru-RU" sz="4400" b="1" i="1" dirty="0">
                <a:solidFill>
                  <a:schemeClr val="bg1"/>
                </a:solidFill>
              </a:rPr>
              <a:t>успешно </a:t>
            </a:r>
            <a:r>
              <a:rPr lang="ru-RU" sz="4400" b="1" i="1" dirty="0" smtClean="0">
                <a:solidFill>
                  <a:schemeClr val="bg1"/>
                </a:solidFill>
              </a:rPr>
              <a:t>сочетались с приемами:</a:t>
            </a:r>
          </a:p>
          <a:p>
            <a:endParaRPr lang="ru-RU" sz="3600" dirty="0" smtClean="0">
              <a:solidFill>
                <a:schemeClr val="bg1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bg1"/>
                </a:solidFill>
              </a:rPr>
              <a:t>рефлексотерапии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bg1"/>
                </a:solidFill>
              </a:rPr>
              <a:t>фармакотерапии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bg1"/>
                </a:solidFill>
              </a:rPr>
              <a:t>психотерапии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 err="1" smtClean="0">
                <a:solidFill>
                  <a:schemeClr val="bg1"/>
                </a:solidFill>
              </a:rPr>
              <a:t>энерго</a:t>
            </a:r>
            <a:r>
              <a:rPr lang="ru-RU" sz="3600" b="1" dirty="0" smtClean="0">
                <a:solidFill>
                  <a:schemeClr val="bg1"/>
                </a:solidFill>
              </a:rPr>
              <a:t>-информационной коррекции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bg1"/>
                </a:solidFill>
              </a:rPr>
              <a:t>диетологии, косметологии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bg1"/>
                </a:solidFill>
              </a:rPr>
              <a:t>экстрасенсорики, </a:t>
            </a:r>
            <a:r>
              <a:rPr lang="ru-RU" sz="3600" b="1" dirty="0" err="1" smtClean="0">
                <a:solidFill>
                  <a:schemeClr val="bg1"/>
                </a:solidFill>
              </a:rPr>
              <a:t>целительства</a:t>
            </a:r>
            <a:r>
              <a:rPr lang="ru-RU" sz="3600" b="1" dirty="0" smtClean="0">
                <a:solidFill>
                  <a:schemeClr val="bg1"/>
                </a:solidFill>
              </a:rPr>
              <a:t> и др.</a:t>
            </a:r>
          </a:p>
          <a:p>
            <a:endParaRPr lang="ru-RU" sz="3600" b="1" dirty="0" smtClean="0">
              <a:solidFill>
                <a:schemeClr val="bg1"/>
              </a:solidFill>
            </a:endParaRPr>
          </a:p>
          <a:p>
            <a:r>
              <a:rPr lang="ru-RU" sz="3600" b="1" dirty="0" smtClean="0">
                <a:solidFill>
                  <a:schemeClr val="bg1"/>
                </a:solidFill>
              </a:rPr>
              <a:t>А также при хирургических вмешательствах</a:t>
            </a:r>
          </a:p>
          <a:p>
            <a:pPr marL="571500" indent="-571500">
              <a:buFont typeface="Arial" pitchFamily="34" charset="0"/>
              <a:buChar char="•"/>
            </a:pPr>
            <a:endParaRPr lang="ru-RU" sz="3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9089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5546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prstClr val="white"/>
                </a:solidFill>
              </a:rPr>
              <a:t>	Физиотерапевтические   приборы частотно — резонансной терапии «</a:t>
            </a:r>
            <a:r>
              <a:rPr lang="ru-RU" sz="3200" b="1" dirty="0" err="1">
                <a:solidFill>
                  <a:prstClr val="white"/>
                </a:solidFill>
              </a:rPr>
              <a:t>Паркес</a:t>
            </a:r>
            <a:r>
              <a:rPr lang="ru-RU" sz="3200" b="1" dirty="0">
                <a:solidFill>
                  <a:prstClr val="white"/>
                </a:solidFill>
              </a:rPr>
              <a:t>-Л», </a:t>
            </a:r>
            <a:r>
              <a:rPr lang="ru-RU" sz="3200" dirty="0">
                <a:solidFill>
                  <a:prstClr val="white"/>
                </a:solidFill>
              </a:rPr>
              <a:t>работающих на принципах коррекции физиологических частот человеческого организма, позволяют провести коррекцию соответствующих нарушений на органном уровне.</a:t>
            </a:r>
          </a:p>
        </p:txBody>
      </p:sp>
      <p:pic>
        <p:nvPicPr>
          <p:cNvPr id="3" name="Рисунок 4" descr="park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74525"/>
            <a:ext cx="2664294" cy="301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2595" y="3495902"/>
            <a:ext cx="4031405" cy="336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D:\документы\ЗДОРОВЬЕ СЕМЬИ\фитофотки\фитосборы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4294" y="3495902"/>
            <a:ext cx="2483770" cy="336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801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016" y="116632"/>
            <a:ext cx="8856984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 smtClean="0">
                <a:solidFill>
                  <a:schemeClr val="bg1"/>
                </a:solidFill>
              </a:rPr>
              <a:t>Приборы </a:t>
            </a:r>
            <a:r>
              <a:rPr lang="ru-RU" sz="4000" b="1" dirty="0">
                <a:solidFill>
                  <a:schemeClr val="bg1"/>
                </a:solidFill>
              </a:rPr>
              <a:t>частотно-резонансной терапии </a:t>
            </a:r>
            <a:r>
              <a:rPr lang="ru-RU" sz="3100" b="1" dirty="0" smtClean="0">
                <a:solidFill>
                  <a:schemeClr val="bg1"/>
                </a:solidFill>
              </a:rPr>
              <a:t/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6000" b="1" dirty="0" smtClean="0">
                <a:solidFill>
                  <a:schemeClr val="bg1"/>
                </a:solidFill>
              </a:rPr>
              <a:t>«</a:t>
            </a:r>
            <a:r>
              <a:rPr lang="ru-RU" sz="6000" b="1" dirty="0" err="1">
                <a:solidFill>
                  <a:schemeClr val="bg1"/>
                </a:solidFill>
              </a:rPr>
              <a:t>Паркес</a:t>
            </a:r>
            <a:r>
              <a:rPr lang="ru-RU" sz="6000" b="1" dirty="0">
                <a:solidFill>
                  <a:schemeClr val="bg1"/>
                </a:solidFill>
              </a:rPr>
              <a:t>-Л</a:t>
            </a:r>
            <a:r>
              <a:rPr lang="ru-RU" sz="6000" b="1" dirty="0" smtClean="0">
                <a:solidFill>
                  <a:schemeClr val="bg1"/>
                </a:solidFill>
              </a:rPr>
              <a:t>»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496944" cy="511256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100% ФИЗИОЛОГИЧНОСТЬ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преимущественно </a:t>
            </a:r>
            <a:r>
              <a:rPr lang="ru-RU" dirty="0" err="1" smtClean="0">
                <a:solidFill>
                  <a:schemeClr val="bg1"/>
                </a:solidFill>
              </a:rPr>
              <a:t>герцовый</a:t>
            </a:r>
            <a:r>
              <a:rPr lang="ru-RU" dirty="0" smtClean="0">
                <a:solidFill>
                  <a:schemeClr val="bg1"/>
                </a:solidFill>
              </a:rPr>
              <a:t> диапазон терапевтических частот,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отсутствие жестких несущих частот (МГц-ГГц)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 возможность регулирования мощности работы прибора (дети, пожилые, беременные)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контроль каждой используемой частоты на предмет её клинической эффективности и безопасности,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длительность, интенсивность и другие параметры подбираются индивидуально для каждой из </a:t>
            </a:r>
            <a:r>
              <a:rPr lang="ru-RU" dirty="0" smtClean="0">
                <a:solidFill>
                  <a:schemeClr val="bg1"/>
                </a:solidFill>
              </a:rPr>
              <a:t>применяемых </a:t>
            </a:r>
            <a:r>
              <a:rPr lang="ru-RU" dirty="0" smtClean="0">
                <a:solidFill>
                  <a:schemeClr val="bg1"/>
                </a:solidFill>
              </a:rPr>
              <a:t>частот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958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72" y="116632"/>
            <a:ext cx="908212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3600" b="1" dirty="0">
                <a:solidFill>
                  <a:prstClr val="white"/>
                </a:solidFill>
              </a:rPr>
              <a:t>Органоспецифические </a:t>
            </a:r>
            <a:r>
              <a:rPr lang="ru-RU" sz="3600" b="1" dirty="0" err="1">
                <a:solidFill>
                  <a:prstClr val="white"/>
                </a:solidFill>
              </a:rPr>
              <a:t>фитосборы</a:t>
            </a:r>
            <a:r>
              <a:rPr lang="ru-RU" sz="3600" b="1" dirty="0">
                <a:solidFill>
                  <a:prstClr val="white"/>
                </a:solidFill>
              </a:rPr>
              <a:t> </a:t>
            </a:r>
          </a:p>
          <a:p>
            <a:r>
              <a:rPr lang="ru-RU" sz="3600" b="1" u="sng" dirty="0">
                <a:solidFill>
                  <a:prstClr val="white"/>
                </a:solidFill>
              </a:rPr>
              <a:t>“Здоровье семьи” </a:t>
            </a:r>
            <a:r>
              <a:rPr lang="ru-RU" sz="3600" b="1" dirty="0">
                <a:solidFill>
                  <a:prstClr val="white"/>
                </a:solidFill>
              </a:rPr>
              <a:t>(35 наименований),       обладающие избирательным действием на    органы и системы человеческого организма</a:t>
            </a:r>
          </a:p>
          <a:p>
            <a:endParaRPr lang="ru-RU" sz="3600" b="1" dirty="0">
              <a:solidFill>
                <a:prstClr val="white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3600" b="1" dirty="0" err="1">
                <a:solidFill>
                  <a:prstClr val="white"/>
                </a:solidFill>
              </a:rPr>
              <a:t>Инъецирования</a:t>
            </a:r>
            <a:r>
              <a:rPr lang="ru-RU" sz="3600" b="1" dirty="0">
                <a:solidFill>
                  <a:prstClr val="white"/>
                </a:solidFill>
              </a:rPr>
              <a:t> </a:t>
            </a:r>
            <a:r>
              <a:rPr lang="ru-RU" sz="3600" b="1" dirty="0" err="1">
                <a:solidFill>
                  <a:prstClr val="white"/>
                </a:solidFill>
              </a:rPr>
              <a:t>миофасциальных</a:t>
            </a:r>
            <a:r>
              <a:rPr lang="ru-RU" sz="3600" b="1" dirty="0">
                <a:solidFill>
                  <a:prstClr val="white"/>
                </a:solidFill>
              </a:rPr>
              <a:t> образований - авторский метод  воздействие на систему соединительной ткани</a:t>
            </a:r>
          </a:p>
          <a:p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398433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prstClr val="white"/>
                </a:solidFill>
              </a:rPr>
              <a:t>Данные методы совместимы с любым медикаментозным лечением, имеют минимум противопоказаний, не обладают побочным действием.</a:t>
            </a:r>
          </a:p>
        </p:txBody>
      </p:sp>
    </p:spTree>
    <p:extLst>
      <p:ext uri="{BB962C8B-B14F-4D97-AF65-F5344CB8AC3E}">
        <p14:creationId xmlns:p14="http://schemas.microsoft.com/office/powerpoint/2010/main" xmlns="" val="9889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02641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err="1">
                <a:solidFill>
                  <a:schemeClr val="bg1"/>
                </a:solidFill>
              </a:rPr>
              <a:t>Фитосборы</a:t>
            </a:r>
            <a:r>
              <a:rPr lang="ru-RU" sz="4400" b="1" dirty="0">
                <a:solidFill>
                  <a:schemeClr val="bg1"/>
                </a:solidFill>
              </a:rPr>
              <a:t> «Здоровье семьи</a:t>
            </a:r>
            <a:r>
              <a:rPr lang="ru-RU" sz="4400" b="1" dirty="0" smtClean="0">
                <a:solidFill>
                  <a:schemeClr val="bg1"/>
                </a:solidFill>
              </a:rPr>
              <a:t>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440664"/>
            <a:ext cx="854671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100% натуральность – полное отсутствие дополнительных ингредиентов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ru-RU" sz="2800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Высочайшая </a:t>
            </a:r>
            <a:r>
              <a:rPr lang="ru-RU" sz="2800" dirty="0" err="1" smtClean="0">
                <a:solidFill>
                  <a:schemeClr val="bg1"/>
                </a:solidFill>
              </a:rPr>
              <a:t>органоспецифичность</a:t>
            </a:r>
            <a:r>
              <a:rPr lang="ru-RU" sz="2800" dirty="0" smtClean="0">
                <a:solidFill>
                  <a:schemeClr val="bg1"/>
                </a:solidFill>
              </a:rPr>
              <a:t> – точная  направленность действия по восстановлению функции и структуры пораженных органов и тканей</a:t>
            </a:r>
          </a:p>
          <a:p>
            <a:pPr marL="457200" lvl="0" indent="-457200" algn="just">
              <a:buFont typeface="Arial" pitchFamily="34" charset="0"/>
              <a:buChar char="•"/>
            </a:pPr>
            <a:endParaRPr lang="ru-RU" sz="2800" dirty="0" smtClean="0">
              <a:solidFill>
                <a:schemeClr val="bg1"/>
              </a:solidFill>
            </a:endParaRP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Позволяют организму эффективно выполнять программу восстановления, запущенную Прибором «</a:t>
            </a:r>
            <a:r>
              <a:rPr lang="ru-RU" sz="2800" dirty="0" err="1" smtClean="0">
                <a:solidFill>
                  <a:schemeClr val="bg1"/>
                </a:solidFill>
              </a:rPr>
              <a:t>Паркес</a:t>
            </a:r>
            <a:r>
              <a:rPr lang="ru-RU" sz="2800" dirty="0" smtClean="0">
                <a:solidFill>
                  <a:schemeClr val="bg1"/>
                </a:solidFill>
              </a:rPr>
              <a:t>-Л», обеспечивая необходимыми физическими компонентами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295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21823"/>
            <a:ext cx="91440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 Т  Ч  Е  Т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КЛИНИЧЕСКИХ ИСПЫТАНИЯХ ОПЫТНОГО ОБРАЗЦА    МЕДИЦИНСКОГО ОБОРУДОВАНИЯ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Комплексы лечебно-диагностические «ПАРКЕС», код УКТ ЗЕД 9018 19 90 00, 	   Производитель: физическое лицо – предприниматель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Павлусенко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Игорь Иванович,                                            г. Харьков, Украина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проведены по направлению Департамента регуляторной политики в сфере обращения лечебных средств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продукции в системе охраны здоровья МОЗ Украины                                                         от 25 января 2010 г. № 18.2ВМ-194/н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556792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Ответственный испытатель: </a:t>
            </a:r>
            <a:r>
              <a:rPr lang="ru-RU" dirty="0">
                <a:solidFill>
                  <a:schemeClr val="bg1"/>
                </a:solidFill>
              </a:rPr>
              <a:t>Заведующая кафедрой неврологии и рефлексотерапии Киевского медицинского университета УАНМ, Лауреат Государственной премии Украины, Заслуженный деятель науки и техники Украины, Член-корреспондент АМН Украины, доктор медицинских наук, </a:t>
            </a:r>
            <a:r>
              <a:rPr lang="ru-RU" dirty="0" smtClean="0">
                <a:solidFill>
                  <a:schemeClr val="bg1"/>
                </a:solidFill>
              </a:rPr>
              <a:t>профессор				 Е.Л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Мачерет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Заведующий кафедрой травматологии и ортопедии Киевского медицинского университета УАНМ, Лауреат Государственной премии Украины, Заслуженный деятель науки и техники Украины, Член-корреспондент АМН Украины, доктор медицинских наук, </a:t>
            </a:r>
            <a:r>
              <a:rPr lang="ru-RU" dirty="0" smtClean="0">
                <a:solidFill>
                  <a:schemeClr val="bg1"/>
                </a:solidFill>
              </a:rPr>
              <a:t>проф. Г.В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Гайко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Заведующий кафедрой хирургических болезней Киевского медицинского университета УАНМ, Лауреат Государственной премии Украины, Заслуженный деятель науки и техники Украины, доктор медицинских наук, </a:t>
            </a:r>
            <a:r>
              <a:rPr lang="ru-RU" dirty="0" smtClean="0">
                <a:solidFill>
                  <a:schemeClr val="bg1"/>
                </a:solidFill>
              </a:rPr>
              <a:t>профессор 			  В.В</a:t>
            </a:r>
            <a:r>
              <a:rPr lang="ru-RU" dirty="0">
                <a:solidFill>
                  <a:schemeClr val="bg1"/>
                </a:solidFill>
              </a:rPr>
              <a:t>. Скиба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Заведующий </a:t>
            </a:r>
            <a:r>
              <a:rPr lang="ru-RU" dirty="0">
                <a:solidFill>
                  <a:schemeClr val="bg1"/>
                </a:solidFill>
              </a:rPr>
              <a:t>кафедрой внутренних болезней Киевского медицинского университета УАНМ, доктор медицинских наук, </a:t>
            </a:r>
            <a:r>
              <a:rPr lang="ru-RU" dirty="0" smtClean="0">
                <a:solidFill>
                  <a:schemeClr val="bg1"/>
                </a:solidFill>
              </a:rPr>
              <a:t>профессор				  Т.Л</a:t>
            </a:r>
            <a:r>
              <a:rPr lang="ru-RU" dirty="0">
                <a:solidFill>
                  <a:schemeClr val="bg1"/>
                </a:solidFill>
              </a:rPr>
              <a:t>. Чабан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Заведующий </a:t>
            </a:r>
            <a:r>
              <a:rPr lang="ru-RU" dirty="0">
                <a:solidFill>
                  <a:schemeClr val="bg1"/>
                </a:solidFill>
              </a:rPr>
              <a:t>кафедрой детских болезней Киевского медицинского университета УАНМ, кандидат медицинских наук, </a:t>
            </a:r>
            <a:r>
              <a:rPr lang="ru-RU" dirty="0" smtClean="0">
                <a:solidFill>
                  <a:schemeClr val="bg1"/>
                </a:solidFill>
              </a:rPr>
              <a:t>доцент					  С.А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Песоцкая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812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>
                <a:solidFill>
                  <a:srgbClr val="00B050"/>
                </a:solidFill>
              </a:rPr>
              <a:t/>
            </a:r>
            <a:br>
              <a:rPr lang="ru-RU" smtClean="0">
                <a:solidFill>
                  <a:srgbClr val="00B050"/>
                </a:solidFill>
              </a:rPr>
            </a:br>
            <a:endParaRPr lang="ru-RU" smtClean="0"/>
          </a:p>
        </p:txBody>
      </p:sp>
      <p:pic>
        <p:nvPicPr>
          <p:cNvPr id="7" name="Рисунок 6" descr="sertific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-44574"/>
            <a:ext cx="3168352" cy="4481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D:\документы\с флешки 09082010\parkes\о Паркесе\сертификаты\Изображение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72403" cy="434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документы\parkes\о Паркесе\сертификаты\сертификаты на все\сангик фитосборы сжат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6230" y="0"/>
            <a:ext cx="3077770" cy="435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3" descr="diplom_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344076"/>
            <a:ext cx="3456384" cy="249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4" descr="koch_dip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4344076"/>
            <a:ext cx="3491879" cy="246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iplom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5004" y="4149080"/>
            <a:ext cx="3347996" cy="2834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5152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67239"/>
            <a:ext cx="878497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white"/>
                </a:solidFill>
              </a:rPr>
              <a:t>Министерство здравоохранения Украины</a:t>
            </a:r>
            <a:endParaRPr lang="ru-RU" sz="2000" dirty="0">
              <a:solidFill>
                <a:prstClr val="white"/>
              </a:solidFill>
            </a:endParaRPr>
          </a:p>
          <a:p>
            <a:pPr algn="ctr"/>
            <a:r>
              <a:rPr lang="uk-UA" sz="2000" b="1" dirty="0">
                <a:solidFill>
                  <a:prstClr val="white"/>
                </a:solidFill>
              </a:rPr>
              <a:t>ГП «</a:t>
            </a:r>
            <a:r>
              <a:rPr lang="ru-RU" sz="2000" b="1" dirty="0">
                <a:solidFill>
                  <a:prstClr val="white"/>
                </a:solidFill>
              </a:rPr>
              <a:t>Комитет по вопросам народной и нетрадиционной медицины МЗ Украины»</a:t>
            </a:r>
            <a:endParaRPr lang="ru-RU" sz="2000" dirty="0">
              <a:solidFill>
                <a:prstClr val="white"/>
              </a:solidFill>
            </a:endParaRPr>
          </a:p>
          <a:p>
            <a:pPr algn="ctr"/>
            <a:r>
              <a:rPr lang="ru-RU" sz="2000" b="1" dirty="0">
                <a:solidFill>
                  <a:prstClr val="white"/>
                </a:solidFill>
              </a:rPr>
              <a:t>ГП «Крымский государственный медицинский университет</a:t>
            </a:r>
            <a:endParaRPr lang="ru-RU" sz="2000" dirty="0">
              <a:solidFill>
                <a:prstClr val="white"/>
              </a:solidFill>
            </a:endParaRPr>
          </a:p>
          <a:p>
            <a:pPr algn="ctr"/>
            <a:r>
              <a:rPr lang="ru-RU" sz="2000" b="1" dirty="0">
                <a:solidFill>
                  <a:prstClr val="white"/>
                </a:solidFill>
              </a:rPr>
              <a:t>им. С.И. Георгиевского»</a:t>
            </a:r>
            <a:endParaRPr lang="ru-RU" sz="2000" dirty="0">
              <a:solidFill>
                <a:prstClr val="white"/>
              </a:solidFill>
            </a:endParaRPr>
          </a:p>
          <a:p>
            <a:pPr algn="ctr"/>
            <a:r>
              <a:rPr lang="ru-RU" sz="2000" b="1" dirty="0">
                <a:solidFill>
                  <a:prstClr val="white"/>
                </a:solidFill>
              </a:rPr>
              <a:t>ОО Центр «Здоровье семьи», Харьков, Украина</a:t>
            </a:r>
            <a:endParaRPr lang="ru-RU" sz="2000" dirty="0">
              <a:solidFill>
                <a:prstClr val="white"/>
              </a:solidFill>
            </a:endParaRPr>
          </a:p>
          <a:p>
            <a:pPr algn="ctr"/>
            <a:r>
              <a:rPr lang="uk-UA" sz="2000" b="1" dirty="0" err="1">
                <a:solidFill>
                  <a:prstClr val="white"/>
                </a:solidFill>
              </a:rPr>
              <a:t>Всеукраинская</a:t>
            </a:r>
            <a:r>
              <a:rPr lang="uk-UA" sz="2000" b="1" dirty="0">
                <a:solidFill>
                  <a:prstClr val="white"/>
                </a:solidFill>
              </a:rPr>
              <a:t>  </a:t>
            </a:r>
            <a:r>
              <a:rPr lang="uk-UA" sz="2000" b="1" dirty="0" err="1">
                <a:solidFill>
                  <a:prstClr val="white"/>
                </a:solidFill>
              </a:rPr>
              <a:t>Ассоциация</a:t>
            </a:r>
            <a:r>
              <a:rPr lang="uk-UA" sz="2000" b="1" dirty="0">
                <a:solidFill>
                  <a:prstClr val="white"/>
                </a:solidFill>
              </a:rPr>
              <a:t> </a:t>
            </a:r>
            <a:r>
              <a:rPr lang="uk-UA" sz="2000" b="1" dirty="0" err="1">
                <a:solidFill>
                  <a:prstClr val="white"/>
                </a:solidFill>
              </a:rPr>
              <a:t>физиотерапевтов</a:t>
            </a:r>
            <a:r>
              <a:rPr lang="uk-UA" sz="2000" b="1" dirty="0">
                <a:solidFill>
                  <a:prstClr val="white"/>
                </a:solidFill>
              </a:rPr>
              <a:t> и </a:t>
            </a:r>
            <a:r>
              <a:rPr lang="uk-UA" sz="2000" b="1" dirty="0" err="1">
                <a:solidFill>
                  <a:prstClr val="white"/>
                </a:solidFill>
              </a:rPr>
              <a:t>курортологов</a:t>
            </a:r>
            <a:endParaRPr lang="ru-RU" sz="2000" dirty="0">
              <a:solidFill>
                <a:prstClr val="white"/>
              </a:solidFill>
            </a:endParaRPr>
          </a:p>
          <a:p>
            <a:pPr algn="ctr"/>
            <a:r>
              <a:rPr lang="ru-RU" sz="2000" b="1" dirty="0">
                <a:solidFill>
                  <a:prstClr val="white"/>
                </a:solidFill>
              </a:rPr>
              <a:t>Центр физико-химических проблем фармакологии </a:t>
            </a:r>
            <a:endParaRPr lang="ru-RU" sz="2000" dirty="0">
              <a:solidFill>
                <a:prstClr val="white"/>
              </a:solidFill>
            </a:endParaRPr>
          </a:p>
          <a:p>
            <a:pPr algn="ctr"/>
            <a:r>
              <a:rPr lang="ru-RU" sz="2000" b="1" dirty="0">
                <a:solidFill>
                  <a:prstClr val="white"/>
                </a:solidFill>
              </a:rPr>
              <a:t>Российской Академии Наук</a:t>
            </a:r>
            <a:endParaRPr lang="ru-RU" sz="2000" dirty="0">
              <a:solidFill>
                <a:prstClr val="white"/>
              </a:solidFill>
            </a:endParaRPr>
          </a:p>
          <a:p>
            <a:pPr algn="ctr"/>
            <a:r>
              <a:rPr lang="ru-RU" sz="2000" b="1" dirty="0">
                <a:solidFill>
                  <a:prstClr val="white"/>
                </a:solidFill>
              </a:rPr>
              <a:t>Университет </a:t>
            </a:r>
            <a:r>
              <a:rPr lang="ru-RU" sz="2000" b="1" dirty="0" err="1">
                <a:solidFill>
                  <a:prstClr val="white"/>
                </a:solidFill>
              </a:rPr>
              <a:t>Global</a:t>
            </a:r>
            <a:r>
              <a:rPr lang="ru-RU" sz="2000" b="1" dirty="0">
                <a:solidFill>
                  <a:prstClr val="white"/>
                </a:solidFill>
              </a:rPr>
              <a:t> </a:t>
            </a:r>
            <a:r>
              <a:rPr lang="ru-RU" sz="2000" b="1" dirty="0" err="1">
                <a:solidFill>
                  <a:prstClr val="white"/>
                </a:solidFill>
              </a:rPr>
              <a:t>Scaling</a:t>
            </a:r>
            <a:r>
              <a:rPr lang="ru-RU" sz="2000" b="1" dirty="0">
                <a:solidFill>
                  <a:prstClr val="white"/>
                </a:solidFill>
              </a:rPr>
              <a:t> США, Академия </a:t>
            </a:r>
            <a:r>
              <a:rPr lang="ru-RU" sz="2000" b="1" dirty="0" err="1">
                <a:solidFill>
                  <a:prstClr val="white"/>
                </a:solidFill>
              </a:rPr>
              <a:t>Global</a:t>
            </a:r>
            <a:r>
              <a:rPr lang="ru-RU" sz="2000" b="1" dirty="0">
                <a:solidFill>
                  <a:prstClr val="white"/>
                </a:solidFill>
              </a:rPr>
              <a:t> </a:t>
            </a:r>
            <a:r>
              <a:rPr lang="ru-RU" sz="2000" b="1" dirty="0" err="1">
                <a:solidFill>
                  <a:prstClr val="white"/>
                </a:solidFill>
              </a:rPr>
              <a:t>Scaling</a:t>
            </a:r>
            <a:r>
              <a:rPr lang="ru-RU" sz="2000" b="1" dirty="0">
                <a:solidFill>
                  <a:prstClr val="white"/>
                </a:solidFill>
              </a:rPr>
              <a:t> , Германия</a:t>
            </a:r>
            <a:endParaRPr lang="ru-RU" sz="2000" dirty="0">
              <a:solidFill>
                <a:prstClr val="white"/>
              </a:solidFill>
            </a:endParaRPr>
          </a:p>
          <a:p>
            <a:pPr algn="ctr"/>
            <a:r>
              <a:rPr lang="ru-RU" sz="2000" b="1" dirty="0">
                <a:solidFill>
                  <a:prstClr val="white"/>
                </a:solidFill>
              </a:rPr>
              <a:t> </a:t>
            </a:r>
            <a:endParaRPr lang="ru-RU" sz="2000" dirty="0">
              <a:solidFill>
                <a:prstClr val="white"/>
              </a:solidFill>
            </a:endParaRPr>
          </a:p>
          <a:p>
            <a:pPr algn="ctr"/>
            <a:r>
              <a:rPr lang="ru-RU" sz="2000" b="1" dirty="0">
                <a:solidFill>
                  <a:prstClr val="white"/>
                </a:solidFill>
              </a:rPr>
              <a:t> </a:t>
            </a:r>
            <a:endParaRPr lang="ru-RU" sz="2000" dirty="0">
              <a:solidFill>
                <a:prstClr val="white"/>
              </a:solidFill>
            </a:endParaRPr>
          </a:p>
          <a:p>
            <a:pPr algn="ctr"/>
            <a:r>
              <a:rPr lang="ru-RU" sz="2000" b="1" dirty="0">
                <a:solidFill>
                  <a:prstClr val="white"/>
                </a:solidFill>
              </a:rPr>
              <a:t> </a:t>
            </a:r>
            <a:endParaRPr lang="ru-RU" sz="2000" dirty="0">
              <a:solidFill>
                <a:prstClr val="white"/>
              </a:solidFill>
            </a:endParaRPr>
          </a:p>
          <a:p>
            <a:pPr algn="ctr"/>
            <a:r>
              <a:rPr lang="ru-RU" sz="2000" b="1" dirty="0">
                <a:solidFill>
                  <a:prstClr val="white"/>
                </a:solidFill>
              </a:rPr>
              <a:t>МАТЕРИАЛЫ</a:t>
            </a:r>
            <a:endParaRPr lang="ru-RU" sz="2000" dirty="0">
              <a:solidFill>
                <a:prstClr val="white"/>
              </a:solidFill>
            </a:endParaRPr>
          </a:p>
          <a:p>
            <a:pPr algn="ctr"/>
            <a:r>
              <a:rPr lang="ru-RU" sz="2000" b="1" dirty="0">
                <a:solidFill>
                  <a:prstClr val="white"/>
                </a:solidFill>
              </a:rPr>
              <a:t>Международной научной конференции</a:t>
            </a:r>
            <a:r>
              <a:rPr lang="uk-UA" sz="2000" b="1" dirty="0">
                <a:solidFill>
                  <a:prstClr val="white"/>
                </a:solidFill>
              </a:rPr>
              <a:t> </a:t>
            </a:r>
            <a:endParaRPr lang="ru-RU" sz="2000" dirty="0">
              <a:solidFill>
                <a:prstClr val="white"/>
              </a:solidFill>
            </a:endParaRPr>
          </a:p>
          <a:p>
            <a:pPr algn="ctr"/>
            <a:r>
              <a:rPr lang="uk-UA" sz="2000" b="1" dirty="0">
                <a:solidFill>
                  <a:prstClr val="white"/>
                </a:solidFill>
              </a:rPr>
              <a:t>«</a:t>
            </a:r>
            <a:r>
              <a:rPr lang="ru-RU" sz="2000" b="1" dirty="0">
                <a:solidFill>
                  <a:prstClr val="white"/>
                </a:solidFill>
              </a:rPr>
              <a:t>Функциональные методы </a:t>
            </a:r>
            <a:r>
              <a:rPr lang="ru-RU" sz="2000" b="1" dirty="0" err="1">
                <a:solidFill>
                  <a:prstClr val="white"/>
                </a:solidFill>
              </a:rPr>
              <a:t>донозологической</a:t>
            </a:r>
            <a:r>
              <a:rPr lang="ru-RU" sz="2000" b="1" dirty="0">
                <a:solidFill>
                  <a:prstClr val="white"/>
                </a:solidFill>
              </a:rPr>
              <a:t> диагностики и коррекции здоровья человека»</a:t>
            </a:r>
            <a:endParaRPr lang="ru-RU" sz="2000" dirty="0">
              <a:solidFill>
                <a:prstClr val="white"/>
              </a:solidFill>
            </a:endParaRPr>
          </a:p>
          <a:p>
            <a:pPr algn="ctr"/>
            <a:r>
              <a:rPr lang="ru-RU" sz="2000" b="1" dirty="0">
                <a:solidFill>
                  <a:prstClr val="white"/>
                </a:solidFill>
              </a:rPr>
              <a:t>3- 4 марта 2012 года</a:t>
            </a:r>
            <a:endParaRPr lang="ru-RU" sz="2000" dirty="0">
              <a:solidFill>
                <a:prstClr val="white"/>
              </a:solidFill>
            </a:endParaRPr>
          </a:p>
          <a:p>
            <a:pPr algn="ctr"/>
            <a:r>
              <a:rPr lang="ru-RU" sz="2000" b="1" dirty="0">
                <a:solidFill>
                  <a:prstClr val="white"/>
                </a:solidFill>
              </a:rPr>
              <a:t> </a:t>
            </a:r>
            <a:endParaRPr lang="ru-RU" sz="2000" dirty="0">
              <a:solidFill>
                <a:prstClr val="white"/>
              </a:solidFill>
            </a:endParaRPr>
          </a:p>
          <a:p>
            <a:pPr algn="ctr"/>
            <a:r>
              <a:rPr lang="ru-RU" sz="2000" b="1" dirty="0">
                <a:solidFill>
                  <a:prstClr val="white"/>
                </a:solidFill>
              </a:rPr>
              <a:t> </a:t>
            </a:r>
            <a:endParaRPr lang="ru-RU" sz="2000" dirty="0">
              <a:solidFill>
                <a:prstClr val="white"/>
              </a:solidFill>
            </a:endParaRPr>
          </a:p>
          <a:p>
            <a:pPr algn="ctr"/>
            <a:r>
              <a:rPr lang="ru-RU" sz="2000" b="1" dirty="0">
                <a:solidFill>
                  <a:prstClr val="white"/>
                </a:solidFill>
              </a:rPr>
              <a:t> </a:t>
            </a:r>
            <a:endParaRPr lang="ru-RU" sz="2000" dirty="0">
              <a:solidFill>
                <a:prstClr val="white"/>
              </a:solidFill>
            </a:endParaRPr>
          </a:p>
          <a:p>
            <a:pPr algn="ctr"/>
            <a:r>
              <a:rPr lang="ru-RU" sz="2000" b="1" dirty="0">
                <a:solidFill>
                  <a:prstClr val="white"/>
                </a:solidFill>
              </a:rPr>
              <a:t>Киев, Украина</a:t>
            </a:r>
            <a:endParaRPr lang="ru-RU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499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Актуальность темы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>
                <a:solidFill>
                  <a:schemeClr val="bg1"/>
                </a:solidFill>
              </a:rPr>
              <a:t/>
            </a:r>
            <a:br>
              <a:rPr lang="ru-RU" sz="2200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17077"/>
            <a:ext cx="849694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prstClr val="whit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prstClr val="white"/>
                </a:solidFill>
              </a:rPr>
              <a:t>Увеличение числа хронических прогрессирующих заболеваний органов и систем, в том числе запущенных форм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prstClr val="whit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prstClr val="whit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prstClr val="white"/>
                </a:solidFill>
              </a:rPr>
              <a:t>Рост числа инфекционных паразитарных поражений, в том числе устойчивых к лечению медикаментозными препаратами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prstClr val="whit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prstClr val="white"/>
                </a:solidFill>
              </a:rPr>
              <a:t>«прогноз для излечения – неблагоприятный (относительно неблагоприятный)»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prstClr val="whit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prstClr val="whit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prstClr val="white"/>
                </a:solidFill>
              </a:rPr>
              <a:t>увеличивается количество запущенных хронических заболеваний у пациентов, которые по-прежнему ищут быстродействующих, эффективных и бесплатных методик лечения.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prstClr val="whit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prstClr val="white"/>
                </a:solidFill>
              </a:rPr>
              <a:t>появление большого количества альтернативных предложений по восстановлению здоровья, об эффективности  которых  достоверная информация отсутствует</a:t>
            </a:r>
          </a:p>
          <a:p>
            <a:endParaRPr lang="ru-RU" dirty="0">
              <a:solidFill>
                <a:prstClr val="whit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prstClr val="whit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prstClr val="white"/>
                </a:solidFill>
              </a:rPr>
              <a:t>Слишком малое количество людей знают о технологиях «</a:t>
            </a:r>
            <a:r>
              <a:rPr lang="ru-RU" dirty="0" err="1">
                <a:solidFill>
                  <a:prstClr val="white"/>
                </a:solidFill>
              </a:rPr>
              <a:t>Паркес</a:t>
            </a:r>
            <a:r>
              <a:rPr lang="ru-RU" dirty="0">
                <a:solidFill>
                  <a:prstClr val="white"/>
                </a:solidFill>
              </a:rPr>
              <a:t>» и «Здоровье семьи»</a:t>
            </a:r>
            <a:br>
              <a:rPr lang="ru-RU" dirty="0">
                <a:solidFill>
                  <a:prstClr val="white"/>
                </a:solidFill>
              </a:rPr>
            </a:b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285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8879"/>
            <a:ext cx="7631112" cy="161992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CC3300"/>
                </a:solidFill>
                <a:latin typeface="Times New Roman" pitchFamily="18" charset="0"/>
              </a:rPr>
              <a:t>Алгоритм </a:t>
            </a:r>
            <a:r>
              <a:rPr lang="uk-UA" sz="3200" b="1" dirty="0" err="1">
                <a:solidFill>
                  <a:srgbClr val="CC3300"/>
                </a:solidFill>
                <a:latin typeface="Times New Roman" pitchFamily="18" charset="0"/>
              </a:rPr>
              <a:t>биорезонансного</a:t>
            </a:r>
            <a:r>
              <a:rPr lang="uk-UA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uk-UA" sz="3200" b="1" dirty="0" err="1">
                <a:solidFill>
                  <a:srgbClr val="CC3300"/>
                </a:solidFill>
                <a:latin typeface="Times New Roman" pitchFamily="18" charset="0"/>
              </a:rPr>
              <a:t>тестирования</a:t>
            </a:r>
            <a:r>
              <a:rPr lang="uk-UA" sz="3200" b="1" dirty="0">
                <a:solidFill>
                  <a:srgbClr val="CC3300"/>
                </a:solidFill>
                <a:latin typeface="Times New Roman" pitchFamily="18" charset="0"/>
              </a:rPr>
              <a:t> для </a:t>
            </a:r>
            <a:r>
              <a:rPr lang="uk-UA" sz="3200" b="1" dirty="0" err="1">
                <a:solidFill>
                  <a:srgbClr val="CC3300"/>
                </a:solidFill>
                <a:latin typeface="Times New Roman" pitchFamily="18" charset="0"/>
              </a:rPr>
              <a:t>комплексной</a:t>
            </a:r>
            <a:r>
              <a:rPr lang="uk-UA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uk-UA" sz="3200" b="1" dirty="0" err="1">
                <a:solidFill>
                  <a:srgbClr val="CC3300"/>
                </a:solidFill>
                <a:latin typeface="Times New Roman" pitchFamily="18" charset="0"/>
              </a:rPr>
              <a:t>оценки</a:t>
            </a:r>
            <a:r>
              <a:rPr lang="uk-UA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uk-UA" sz="3200" b="1" dirty="0" err="1">
                <a:solidFill>
                  <a:srgbClr val="CC3300"/>
                </a:solidFill>
                <a:latin typeface="Times New Roman" pitchFamily="18" charset="0"/>
              </a:rPr>
              <a:t>состояния</a:t>
            </a:r>
            <a:r>
              <a:rPr lang="uk-UA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uk-UA" sz="3200" b="1" dirty="0" err="1">
                <a:solidFill>
                  <a:srgbClr val="CC3300"/>
                </a:solidFill>
                <a:latin typeface="Times New Roman" pitchFamily="18" charset="0"/>
              </a:rPr>
              <a:t>здоровья</a:t>
            </a:r>
            <a:r>
              <a:rPr lang="uk-UA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uk-UA" sz="3200" b="1" dirty="0" err="1">
                <a:solidFill>
                  <a:srgbClr val="CC3300"/>
                </a:solidFill>
                <a:latin typeface="Times New Roman" pitchFamily="18" charset="0"/>
              </a:rPr>
              <a:t>человека</a:t>
            </a:r>
            <a:r>
              <a:rPr lang="uk-UA" sz="3200" b="1" dirty="0" smtClean="0">
                <a:solidFill>
                  <a:srgbClr val="CC3300"/>
                </a:solidFill>
                <a:latin typeface="Times New Roman" pitchFamily="18" charset="0"/>
              </a:rPr>
              <a:t>.</a:t>
            </a:r>
            <a:endParaRPr lang="ru-RU" sz="32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628800"/>
            <a:ext cx="8784976" cy="3097212"/>
          </a:xfrm>
          <a:solidFill>
            <a:schemeClr val="bg1"/>
          </a:solidFill>
        </p:spPr>
        <p:txBody>
          <a:bodyPr/>
          <a:lstStyle/>
          <a:p>
            <a:r>
              <a:rPr lang="uk-UA" sz="2400" b="1" dirty="0">
                <a:solidFill>
                  <a:srgbClr val="990099"/>
                </a:solidFill>
                <a:latin typeface="Times New Roman" pitchFamily="18" charset="0"/>
              </a:rPr>
              <a:t>Мирошниченко Н.В., </a:t>
            </a:r>
            <a:r>
              <a:rPr lang="uk-UA" sz="2400" b="1" dirty="0" err="1">
                <a:solidFill>
                  <a:srgbClr val="990099"/>
                </a:solidFill>
                <a:latin typeface="Times New Roman" pitchFamily="18" charset="0"/>
              </a:rPr>
              <a:t>Павлусенко</a:t>
            </a:r>
            <a:r>
              <a:rPr lang="uk-UA" sz="2400" b="1" dirty="0">
                <a:solidFill>
                  <a:srgbClr val="990099"/>
                </a:solidFill>
                <a:latin typeface="Times New Roman" pitchFamily="18" charset="0"/>
              </a:rPr>
              <a:t> И.И., </a:t>
            </a:r>
            <a:r>
              <a:rPr lang="uk-UA" sz="2400" b="1" dirty="0" err="1">
                <a:solidFill>
                  <a:srgbClr val="990099"/>
                </a:solidFill>
                <a:latin typeface="Times New Roman" pitchFamily="18" charset="0"/>
              </a:rPr>
              <a:t>Кривошеева</a:t>
            </a:r>
            <a:r>
              <a:rPr lang="uk-UA" sz="2400" b="1" dirty="0">
                <a:solidFill>
                  <a:srgbClr val="990099"/>
                </a:solidFill>
                <a:latin typeface="Times New Roman" pitchFamily="18" charset="0"/>
              </a:rPr>
              <a:t> И.М. </a:t>
            </a:r>
            <a:r>
              <a:rPr lang="uk-UA" sz="2400" b="1" dirty="0" smtClean="0">
                <a:solidFill>
                  <a:srgbClr val="990099"/>
                </a:solidFill>
                <a:latin typeface="Times New Roman" pitchFamily="18" charset="0"/>
              </a:rPr>
              <a:t>, </a:t>
            </a:r>
            <a:r>
              <a:rPr lang="uk-UA" sz="2400" b="1" dirty="0" err="1" smtClean="0">
                <a:solidFill>
                  <a:srgbClr val="990099"/>
                </a:solidFill>
                <a:latin typeface="Times New Roman" pitchFamily="18" charset="0"/>
              </a:rPr>
              <a:t>Светенко</a:t>
            </a:r>
            <a:r>
              <a:rPr lang="uk-UA" sz="2400" b="1" dirty="0" smtClean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uk-UA" sz="2400" b="1" dirty="0">
                <a:solidFill>
                  <a:srgbClr val="990099"/>
                </a:solidFill>
                <a:latin typeface="Times New Roman" pitchFamily="18" charset="0"/>
              </a:rPr>
              <a:t>Р.В., </a:t>
            </a:r>
            <a:r>
              <a:rPr lang="uk-UA" sz="2400" b="1" dirty="0" err="1">
                <a:solidFill>
                  <a:srgbClr val="990099"/>
                </a:solidFill>
                <a:latin typeface="Times New Roman" pitchFamily="18" charset="0"/>
              </a:rPr>
              <a:t>Трегубова</a:t>
            </a:r>
            <a:r>
              <a:rPr lang="uk-UA" sz="2400" b="1" dirty="0">
                <a:solidFill>
                  <a:srgbClr val="990099"/>
                </a:solidFill>
                <a:latin typeface="Times New Roman" pitchFamily="18" charset="0"/>
              </a:rPr>
              <a:t> Н.А., Жукова Н.В.</a:t>
            </a:r>
            <a:r>
              <a:rPr lang="uk-UA" sz="24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br>
              <a:rPr lang="uk-UA" sz="2400" b="1" dirty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uk-UA" sz="2400" dirty="0">
                <a:latin typeface="Times New Roman" pitchFamily="18" charset="0"/>
              </a:rPr>
              <a:t>ГП «</a:t>
            </a:r>
            <a:r>
              <a:rPr lang="uk-UA" sz="2400" dirty="0" err="1">
                <a:latin typeface="Times New Roman" pitchFamily="18" charset="0"/>
              </a:rPr>
              <a:t>Крымский</a:t>
            </a: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</a:rPr>
              <a:t>государственный</a:t>
            </a: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</a:rPr>
              <a:t>медицинский</a:t>
            </a: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</a:rPr>
              <a:t>университет</a:t>
            </a:r>
            <a:r>
              <a:rPr lang="uk-UA" sz="2400" dirty="0">
                <a:latin typeface="Times New Roman" pitchFamily="18" charset="0"/>
              </a:rPr>
              <a:t> </a:t>
            </a:r>
            <a:endParaRPr lang="uk-UA" sz="2400" dirty="0" smtClean="0">
              <a:latin typeface="Times New Roman" pitchFamily="18" charset="0"/>
            </a:endParaRPr>
          </a:p>
          <a:p>
            <a:r>
              <a:rPr lang="uk-UA" sz="2400" dirty="0" err="1" smtClean="0">
                <a:latin typeface="Times New Roman" pitchFamily="18" charset="0"/>
              </a:rPr>
              <a:t>им</a:t>
            </a:r>
            <a:r>
              <a:rPr lang="en-US" sz="2400" dirty="0">
                <a:latin typeface="Times New Roman" pitchFamily="18" charset="0"/>
              </a:rPr>
              <a:t>. С.И. Г</a:t>
            </a:r>
            <a:r>
              <a:rPr lang="uk-UA" sz="2400" dirty="0" err="1">
                <a:latin typeface="Times New Roman" pitchFamily="18" charset="0"/>
              </a:rPr>
              <a:t>еоргиевского</a:t>
            </a:r>
            <a:r>
              <a:rPr lang="uk-UA" sz="2400" dirty="0">
                <a:latin typeface="Times New Roman" pitchFamily="18" charset="0"/>
              </a:rPr>
              <a:t>», АР </a:t>
            </a:r>
            <a:r>
              <a:rPr lang="uk-UA" sz="2400" dirty="0" err="1">
                <a:latin typeface="Times New Roman" pitchFamily="18" charset="0"/>
              </a:rPr>
              <a:t>Крым</a:t>
            </a:r>
            <a:r>
              <a:rPr lang="uk-UA" sz="2400" dirty="0">
                <a:latin typeface="Times New Roman" pitchFamily="18" charset="0"/>
              </a:rPr>
              <a:t>, </a:t>
            </a:r>
            <a:r>
              <a:rPr lang="uk-UA" sz="2400" dirty="0" err="1">
                <a:latin typeface="Times New Roman" pitchFamily="18" charset="0"/>
              </a:rPr>
              <a:t>Украина</a:t>
            </a:r>
            <a:r>
              <a:rPr lang="uk-UA" sz="2400" dirty="0">
                <a:latin typeface="Times New Roman" pitchFamily="18" charset="0"/>
              </a:rPr>
              <a:t> </a:t>
            </a:r>
            <a:br>
              <a:rPr lang="uk-UA" sz="2400" dirty="0">
                <a:latin typeface="Times New Roman" pitchFamily="18" charset="0"/>
              </a:rPr>
            </a:br>
            <a:r>
              <a:rPr lang="uk-UA" sz="2400" dirty="0">
                <a:latin typeface="Times New Roman" pitchFamily="18" charset="0"/>
              </a:rPr>
              <a:t>Центр </a:t>
            </a:r>
            <a:r>
              <a:rPr lang="uk-UA" sz="2400" dirty="0" err="1">
                <a:latin typeface="Times New Roman" pitchFamily="18" charset="0"/>
              </a:rPr>
              <a:t>семейной</a:t>
            </a: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</a:rPr>
              <a:t>медицины</a:t>
            </a:r>
            <a:r>
              <a:rPr lang="uk-UA" sz="2400" dirty="0">
                <a:latin typeface="Times New Roman" pitchFamily="18" charset="0"/>
              </a:rPr>
              <a:t> «</a:t>
            </a:r>
            <a:r>
              <a:rPr lang="uk-UA" sz="2400" dirty="0" err="1">
                <a:latin typeface="Times New Roman" pitchFamily="18" charset="0"/>
              </a:rPr>
              <a:t>Здоровье</a:t>
            </a: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</a:rPr>
              <a:t>семьи</a:t>
            </a:r>
            <a:r>
              <a:rPr lang="uk-UA" sz="2400" dirty="0">
                <a:latin typeface="Times New Roman" pitchFamily="18" charset="0"/>
              </a:rPr>
              <a:t>», </a:t>
            </a:r>
            <a:r>
              <a:rPr lang="uk-UA" sz="2400" dirty="0" err="1">
                <a:latin typeface="Times New Roman" pitchFamily="18" charset="0"/>
              </a:rPr>
              <a:t>Харьков</a:t>
            </a:r>
            <a:r>
              <a:rPr lang="uk-UA" sz="2400" dirty="0">
                <a:latin typeface="Times New Roman" pitchFamily="18" charset="0"/>
              </a:rPr>
              <a:t/>
            </a:r>
            <a:br>
              <a:rPr lang="uk-UA" sz="2400" dirty="0">
                <a:latin typeface="Times New Roman" pitchFamily="18" charset="0"/>
              </a:rPr>
            </a:br>
            <a:r>
              <a:rPr lang="uk-UA" sz="2400" dirty="0">
                <a:latin typeface="Times New Roman" pitchFamily="18" charset="0"/>
              </a:rPr>
              <a:t>ООО «</a:t>
            </a:r>
            <a:r>
              <a:rPr lang="uk-UA" sz="2400" dirty="0" err="1">
                <a:latin typeface="Times New Roman" pitchFamily="18" charset="0"/>
              </a:rPr>
              <a:t>Санаторий</a:t>
            </a: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</a:rPr>
              <a:t>Утес</a:t>
            </a:r>
            <a:r>
              <a:rPr lang="uk-UA" sz="2400" dirty="0">
                <a:latin typeface="Times New Roman" pitchFamily="18" charset="0"/>
              </a:rPr>
              <a:t>», Алушта, АР </a:t>
            </a:r>
            <a:r>
              <a:rPr lang="uk-UA" sz="2400" dirty="0" err="1">
                <a:latin typeface="Times New Roman" pitchFamily="18" charset="0"/>
              </a:rPr>
              <a:t>Крым</a:t>
            </a:r>
            <a:r>
              <a:rPr lang="uk-UA" sz="2400" dirty="0">
                <a:latin typeface="Times New Roman" pitchFamily="18" charset="0"/>
              </a:rPr>
              <a:t>, </a:t>
            </a:r>
            <a:r>
              <a:rPr lang="uk-UA" sz="2400" dirty="0" err="1">
                <a:latin typeface="Times New Roman" pitchFamily="18" charset="0"/>
              </a:rPr>
              <a:t>Украина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0" y="4005065"/>
            <a:ext cx="9144000" cy="28529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solidFill>
                  <a:srgbClr val="0033CC"/>
                </a:solidFill>
                <a:latin typeface="Times New Roman" pitchFamily="18" charset="0"/>
              </a:rPr>
              <a:t>Процент </a:t>
            </a:r>
            <a:r>
              <a:rPr lang="uk-UA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совпадения</a:t>
            </a:r>
            <a:r>
              <a:rPr lang="uk-UA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uk-UA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диагнозов</a:t>
            </a:r>
            <a:r>
              <a:rPr lang="uk-UA" sz="2800" b="1" dirty="0" smtClean="0">
                <a:solidFill>
                  <a:srgbClr val="0033CC"/>
                </a:solidFill>
                <a:latin typeface="Times New Roman" pitchFamily="18" charset="0"/>
              </a:rPr>
              <a:t>, </a:t>
            </a:r>
            <a:r>
              <a:rPr lang="uk-UA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установленных</a:t>
            </a:r>
            <a:r>
              <a:rPr lang="uk-UA" sz="2800" b="1" dirty="0" smtClean="0">
                <a:solidFill>
                  <a:srgbClr val="0033CC"/>
                </a:solidFill>
                <a:latin typeface="Times New Roman" pitchFamily="18" charset="0"/>
              </a:rPr>
              <a:t> с </a:t>
            </a:r>
            <a:r>
              <a:rPr lang="uk-UA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применением</a:t>
            </a:r>
            <a:r>
              <a:rPr lang="uk-UA" sz="2800" b="1" dirty="0" smtClean="0">
                <a:solidFill>
                  <a:srgbClr val="0033CC"/>
                </a:solidFill>
                <a:latin typeface="Times New Roman" pitchFamily="18" charset="0"/>
              </a:rPr>
              <a:t> метода </a:t>
            </a:r>
            <a:r>
              <a:rPr lang="uk-UA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биорезонансного</a:t>
            </a:r>
            <a:r>
              <a:rPr lang="uk-UA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uk-UA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тестирования</a:t>
            </a:r>
            <a:r>
              <a:rPr lang="uk-UA" sz="2800" b="1" dirty="0" smtClean="0">
                <a:solidFill>
                  <a:srgbClr val="0033CC"/>
                </a:solidFill>
                <a:latin typeface="Times New Roman" pitchFamily="18" charset="0"/>
              </a:rPr>
              <a:t> прибором «</a:t>
            </a:r>
            <a:r>
              <a:rPr lang="uk-UA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Паркес-Д</a:t>
            </a:r>
            <a:r>
              <a:rPr lang="uk-UA" sz="2800" b="1" dirty="0" smtClean="0">
                <a:solidFill>
                  <a:srgbClr val="0033CC"/>
                </a:solidFill>
                <a:latin typeface="Times New Roman" pitchFamily="18" charset="0"/>
              </a:rPr>
              <a:t>» и </a:t>
            </a:r>
            <a:r>
              <a:rPr lang="uk-UA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результатов</a:t>
            </a:r>
            <a:r>
              <a:rPr lang="uk-UA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uk-UA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общепринятой</a:t>
            </a:r>
            <a:r>
              <a:rPr lang="uk-UA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uk-UA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диагностики</a:t>
            </a:r>
            <a:r>
              <a:rPr lang="uk-UA" sz="2800" b="1" dirty="0" smtClean="0">
                <a:solidFill>
                  <a:srgbClr val="0033CC"/>
                </a:solidFill>
                <a:latin typeface="Times New Roman" pitchFamily="18" charset="0"/>
              </a:rPr>
              <a:t> по </a:t>
            </a:r>
            <a:r>
              <a:rPr lang="uk-UA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всем</a:t>
            </a:r>
            <a:r>
              <a:rPr lang="uk-UA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uk-UA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нозологическим</a:t>
            </a:r>
            <a:r>
              <a:rPr lang="uk-UA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uk-UA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группам</a:t>
            </a:r>
            <a:r>
              <a:rPr lang="uk-UA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uk-UA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составил</a:t>
            </a:r>
            <a:r>
              <a:rPr lang="uk-UA" sz="2800" b="1" dirty="0" smtClean="0">
                <a:solidFill>
                  <a:srgbClr val="0033CC"/>
                </a:solidFill>
                <a:latin typeface="Times New Roman" pitchFamily="18" charset="0"/>
              </a:rPr>
              <a:t> 89,2%,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/>
            </a:r>
            <a:br>
              <a:rPr lang="en-US" sz="2800" b="1" dirty="0" smtClean="0">
                <a:solidFill>
                  <a:srgbClr val="0033CC"/>
                </a:solidFill>
                <a:latin typeface="Times New Roman" pitchFamily="18" charset="0"/>
              </a:rPr>
            </a:br>
            <a:r>
              <a:rPr lang="uk-UA" sz="2800" b="1" dirty="0" err="1" smtClean="0">
                <a:solidFill>
                  <a:srgbClr val="FF3300"/>
                </a:solidFill>
                <a:latin typeface="Times New Roman" pitchFamily="18" charset="0"/>
              </a:rPr>
              <a:t>что</a:t>
            </a:r>
            <a:r>
              <a:rPr lang="uk-UA" sz="28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uk-UA" sz="2800" b="1" dirty="0" err="1" smtClean="0">
                <a:solidFill>
                  <a:srgbClr val="FF3300"/>
                </a:solidFill>
                <a:latin typeface="Times New Roman" pitchFamily="18" charset="0"/>
              </a:rPr>
              <a:t>является</a:t>
            </a:r>
            <a:r>
              <a:rPr lang="uk-UA" sz="28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uk-UA" sz="2800" b="1" dirty="0" err="1" smtClean="0">
                <a:solidFill>
                  <a:srgbClr val="FF3300"/>
                </a:solidFill>
                <a:latin typeface="Times New Roman" pitchFamily="18" charset="0"/>
              </a:rPr>
              <a:t>интегральной</a:t>
            </a:r>
            <a:r>
              <a:rPr lang="uk-UA" sz="28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uk-UA" sz="2800" b="1" dirty="0" err="1" smtClean="0">
                <a:solidFill>
                  <a:srgbClr val="FF3300"/>
                </a:solidFill>
                <a:latin typeface="Times New Roman" pitchFamily="18" charset="0"/>
              </a:rPr>
              <a:t>оценкой</a:t>
            </a:r>
            <a:r>
              <a:rPr lang="uk-UA" sz="28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uk-UA" sz="2800" b="1" dirty="0" err="1" smtClean="0">
                <a:solidFill>
                  <a:srgbClr val="FF3300"/>
                </a:solidFill>
                <a:latin typeface="Times New Roman" pitchFamily="18" charset="0"/>
              </a:rPr>
              <a:t>его</a:t>
            </a:r>
            <a:r>
              <a:rPr lang="uk-UA" sz="28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uk-UA" sz="2800" b="1" dirty="0" err="1" smtClean="0">
                <a:solidFill>
                  <a:srgbClr val="FF3300"/>
                </a:solidFill>
                <a:latin typeface="Times New Roman" pitchFamily="18" charset="0"/>
              </a:rPr>
              <a:t>чувствительности</a:t>
            </a:r>
            <a:r>
              <a:rPr lang="uk-UA" sz="2800" b="1" dirty="0" smtClean="0">
                <a:solidFill>
                  <a:srgbClr val="FF3300"/>
                </a:solidFill>
                <a:latin typeface="Times New Roman" pitchFamily="18" charset="0"/>
              </a:rPr>
              <a:t> и </a:t>
            </a:r>
            <a:r>
              <a:rPr lang="uk-UA" sz="2800" b="1" dirty="0" err="1" smtClean="0">
                <a:solidFill>
                  <a:srgbClr val="FF3300"/>
                </a:solidFill>
                <a:latin typeface="Times New Roman" pitchFamily="18" charset="0"/>
              </a:rPr>
              <a:t>эффективности</a:t>
            </a:r>
            <a:r>
              <a:rPr lang="uk-UA" sz="2800" b="1" dirty="0" smtClean="0">
                <a:solidFill>
                  <a:srgbClr val="FF3300"/>
                </a:solidFill>
                <a:latin typeface="Times New Roman" pitchFamily="18" charset="0"/>
              </a:rPr>
              <a:t>.</a:t>
            </a:r>
            <a:endParaRPr lang="ru-RU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69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60648"/>
            <a:ext cx="9144000" cy="1296143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Опыт применения функциональной диагностики и частотно-резонансной терапии при заболеваниях органов дыхания в клинике внутренних болезней</a:t>
            </a:r>
            <a:endParaRPr lang="ru-RU" sz="2800" dirty="0">
              <a:solidFill>
                <a:schemeClr val="tx2"/>
              </a:solidFill>
              <a:effectLst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Group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69794576"/>
              </p:ext>
            </p:extLst>
          </p:nvPr>
        </p:nvGraphicFramePr>
        <p:xfrm>
          <a:off x="-10003" y="2996952"/>
          <a:ext cx="9144000" cy="3108960"/>
        </p:xfrm>
        <a:graphic>
          <a:graphicData uri="http://schemas.openxmlformats.org/drawingml/2006/table">
            <a:tbl>
              <a:tblPr/>
              <a:tblGrid>
                <a:gridCol w="6588224"/>
                <a:gridCol w="1296144"/>
                <a:gridCol w="1259632"/>
              </a:tblGrid>
              <a:tr h="424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Клещи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Глистная инвазия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Вирусные инфекции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Бактериальная инфекция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Грибковая инфекция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Простейшие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843" y="1844824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Карасева О.В., Шаповалов Е.</a:t>
            </a:r>
            <a:r>
              <a:rPr lang="uk-UA" sz="2800" b="1" dirty="0"/>
              <a:t>А.</a:t>
            </a:r>
            <a:endParaRPr lang="ru-RU" sz="2800" dirty="0"/>
          </a:p>
          <a:p>
            <a:pPr algn="ctr"/>
            <a:r>
              <a:rPr lang="ru-RU" sz="2800" dirty="0"/>
              <a:t>Днепропетровск, Украина</a:t>
            </a:r>
          </a:p>
        </p:txBody>
      </p:sp>
    </p:spTree>
    <p:extLst>
      <p:ext uri="{BB962C8B-B14F-4D97-AF65-F5344CB8AC3E}">
        <p14:creationId xmlns:p14="http://schemas.microsoft.com/office/powerpoint/2010/main" xmlns="" val="142299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_SelenE_ed_ibni_sina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29217"/>
            <a:ext cx="3746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80528" y="908720"/>
            <a:ext cx="9756776" cy="1920875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tr-TR" sz="3200" dirty="0" smtClean="0">
                <a:solidFill>
                  <a:schemeClr val="hlink"/>
                </a:solidFill>
              </a:rPr>
              <a:t>PLASTIC SURGERY </a:t>
            </a:r>
            <a:br>
              <a:rPr lang="tr-TR" sz="3200" dirty="0" smtClean="0">
                <a:solidFill>
                  <a:schemeClr val="hlink"/>
                </a:solidFill>
              </a:rPr>
            </a:br>
            <a:r>
              <a:rPr lang="tr-TR" sz="3200" dirty="0" smtClean="0">
                <a:solidFill>
                  <a:schemeClr val="hlink"/>
                </a:solidFill>
              </a:rPr>
              <a:t>AND </a:t>
            </a:r>
            <a:br>
              <a:rPr lang="tr-TR" sz="3200" dirty="0" smtClean="0">
                <a:solidFill>
                  <a:schemeClr val="hlink"/>
                </a:solidFill>
              </a:rPr>
            </a:br>
            <a:r>
              <a:rPr lang="tr-TR" sz="5400" dirty="0" smtClean="0">
                <a:solidFill>
                  <a:schemeClr val="hlink"/>
                </a:solidFill>
              </a:rPr>
              <a:t>F</a:t>
            </a:r>
            <a:r>
              <a:rPr lang="tr-TR" sz="3200" dirty="0" smtClean="0">
                <a:solidFill>
                  <a:schemeClr val="hlink"/>
                </a:solidFill>
              </a:rPr>
              <a:t>UNCTIONAL </a:t>
            </a:r>
            <a:r>
              <a:rPr lang="tr-TR" sz="5400" dirty="0" smtClean="0">
                <a:solidFill>
                  <a:schemeClr val="hlink"/>
                </a:solidFill>
              </a:rPr>
              <a:t>S</a:t>
            </a:r>
            <a:r>
              <a:rPr lang="tr-TR" sz="3200" dirty="0" smtClean="0">
                <a:solidFill>
                  <a:schemeClr val="hlink"/>
                </a:solidFill>
              </a:rPr>
              <a:t>UPPORTIVE </a:t>
            </a:r>
            <a:r>
              <a:rPr lang="tr-TR" sz="5400" dirty="0" smtClean="0">
                <a:solidFill>
                  <a:schemeClr val="hlink"/>
                </a:solidFill>
              </a:rPr>
              <a:t>M</a:t>
            </a:r>
            <a:r>
              <a:rPr lang="tr-TR" sz="3200" dirty="0" smtClean="0">
                <a:solidFill>
                  <a:schemeClr val="hlink"/>
                </a:solidFill>
              </a:rPr>
              <a:t>EDICINE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4221088"/>
            <a:ext cx="8137525" cy="175260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Mustafa ÖZBEK, M.D.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Professor of Plastic and Reconstructive Surgery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Ankara University School of Medicine</a:t>
            </a:r>
          </a:p>
        </p:txBody>
      </p:sp>
    </p:spTree>
    <p:extLst>
      <p:ext uri="{BB962C8B-B14F-4D97-AF65-F5344CB8AC3E}">
        <p14:creationId xmlns:p14="http://schemas.microsoft.com/office/powerpoint/2010/main" xmlns="" val="46165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tr-TR" smtClean="0">
                <a:solidFill>
                  <a:schemeClr val="hlink"/>
                </a:solidFill>
              </a:rPr>
              <a:t>BR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268413"/>
            <a:ext cx="4171950" cy="50688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200" smtClean="0"/>
              <a:t>	</a:t>
            </a:r>
            <a:r>
              <a:rPr lang="en-US" sz="2400" smtClean="0"/>
              <a:t>Conditions are not always the best. Patient may have systemic problems like diabetes, blood circulation problems, hypertension or some hormonal diseases. In such problems as a surgeon we can be more helpful if we have knowledge about </a:t>
            </a:r>
            <a:r>
              <a:rPr lang="en-US" sz="2400" b="1" smtClean="0"/>
              <a:t>functional supportive medicine</a:t>
            </a:r>
            <a:r>
              <a:rPr lang="en-US" sz="2400" smtClean="0"/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	</a:t>
            </a:r>
            <a:endParaRPr lang="tr-TR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2400" smtClean="0"/>
              <a:t>	</a:t>
            </a:r>
            <a:r>
              <a:rPr lang="en-US" sz="2400" b="1" smtClean="0"/>
              <a:t>Dr.</a:t>
            </a:r>
            <a:r>
              <a:rPr lang="en-US" sz="2400" smtClean="0"/>
              <a:t> </a:t>
            </a:r>
            <a:r>
              <a:rPr lang="en-US" sz="2400" b="1" smtClean="0"/>
              <a:t>Pavlusenko</a:t>
            </a:r>
            <a:r>
              <a:rPr lang="en-US" altLang="en-US" sz="2400" smtClean="0"/>
              <a:t>’</a:t>
            </a:r>
            <a:r>
              <a:rPr lang="en-US" sz="2400" smtClean="0"/>
              <a:t>s BR diagnostic and </a:t>
            </a:r>
            <a:r>
              <a:rPr lang="tr-TR" sz="2400" smtClean="0"/>
              <a:t>therapy </a:t>
            </a:r>
            <a:r>
              <a:rPr lang="en-US" sz="2400" smtClean="0"/>
              <a:t> methods are really excellent that I can recommend to everyone.</a:t>
            </a:r>
          </a:p>
        </p:txBody>
      </p:sp>
      <p:pic>
        <p:nvPicPr>
          <p:cNvPr id="41992" name="Picture 8" descr="diagnosti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3850" y="1052513"/>
            <a:ext cx="3816350" cy="286226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9" descr="BİYOREZONA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49713"/>
            <a:ext cx="210661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4030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8636"/>
            <a:ext cx="8784976" cy="2664296"/>
          </a:xfrm>
          <a:noFill/>
        </p:spPr>
        <p:txBody>
          <a:bodyPr>
            <a:normAutofit/>
          </a:bodyPr>
          <a:lstStyle/>
          <a:p>
            <a:r>
              <a:rPr lang="ru-RU" sz="3100" b="1" i="1" dirty="0">
                <a:solidFill>
                  <a:srgbClr val="008A3E"/>
                </a:solidFill>
              </a:rPr>
              <a:t>Сравнительный анализ результатов тестирования диагностическим комплексом «Паркес Д» с </a:t>
            </a:r>
            <a:r>
              <a:rPr lang="ru-RU" sz="3100" b="1" i="1" dirty="0" smtClean="0">
                <a:solidFill>
                  <a:srgbClr val="008A3E"/>
                </a:solidFill>
              </a:rPr>
              <a:t>клинико-лабораторными, инструментальными и функциональными методами обследования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420888"/>
            <a:ext cx="8640960" cy="432048"/>
          </a:xfrm>
        </p:spPr>
        <p:txBody>
          <a:bodyPr>
            <a:normAutofit/>
          </a:bodyPr>
          <a:lstStyle/>
          <a:p>
            <a:pPr algn="l"/>
            <a:r>
              <a:rPr lang="ru-RU" sz="1900" dirty="0" smtClean="0">
                <a:solidFill>
                  <a:srgbClr val="005024"/>
                </a:solidFill>
              </a:rPr>
              <a:t>  Колодий А.М, Черняк </a:t>
            </a:r>
            <a:r>
              <a:rPr lang="ru-RU" sz="1900" dirty="0">
                <a:solidFill>
                  <a:srgbClr val="005024"/>
                </a:solidFill>
              </a:rPr>
              <a:t>Г.С</a:t>
            </a:r>
            <a:r>
              <a:rPr lang="ru-RU" sz="1900" dirty="0" smtClean="0">
                <a:solidFill>
                  <a:srgbClr val="005024"/>
                </a:solidFill>
              </a:rPr>
              <a:t>.,    «</a:t>
            </a:r>
            <a:r>
              <a:rPr lang="ru-RU" sz="1900" dirty="0">
                <a:solidFill>
                  <a:srgbClr val="005024"/>
                </a:solidFill>
              </a:rPr>
              <a:t>Центр «Гармония энергии» г. </a:t>
            </a:r>
            <a:r>
              <a:rPr lang="ru-RU" sz="1900" dirty="0" smtClean="0">
                <a:solidFill>
                  <a:srgbClr val="005024"/>
                </a:solidFill>
              </a:rPr>
              <a:t>Одесса</a:t>
            </a:r>
            <a:endParaRPr lang="ru-RU" sz="1900" dirty="0">
              <a:solidFill>
                <a:srgbClr val="005024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244005"/>
              </p:ext>
            </p:extLst>
          </p:nvPr>
        </p:nvGraphicFramePr>
        <p:xfrm>
          <a:off x="179512" y="2914957"/>
          <a:ext cx="8568951" cy="3922411"/>
        </p:xfrm>
        <a:graphic>
          <a:graphicData uri="http://schemas.openxmlformats.org/drawingml/2006/table">
            <a:tbl>
              <a:tblPr firstRow="1" firstCol="1" bandRow="1">
                <a:effectLst>
                  <a:outerShdw sx="1000" sy="1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3834564"/>
                <a:gridCol w="2515936"/>
                <a:gridCol w="2218451"/>
              </a:tblGrid>
              <a:tr h="2917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682F"/>
                          </a:solidFill>
                          <a:effectLst/>
                        </a:rPr>
                        <a:t>Общий анализ крови </a:t>
                      </a:r>
                      <a:endParaRPr lang="ru-RU" sz="1600" dirty="0">
                        <a:solidFill>
                          <a:srgbClr val="00682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3" marR="58523" marT="0" marB="0">
                    <a:solidFill>
                      <a:schemeClr val="accent3"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82F"/>
                          </a:solidFill>
                          <a:effectLst/>
                        </a:rPr>
                        <a:t>n =</a:t>
                      </a:r>
                      <a:r>
                        <a:rPr lang="en-US" sz="1600" b="1" dirty="0">
                          <a:solidFill>
                            <a:srgbClr val="00682F"/>
                          </a:solidFill>
                          <a:effectLst/>
                        </a:rPr>
                        <a:t> 32</a:t>
                      </a:r>
                      <a:endParaRPr lang="ru-RU" sz="1600" b="1" dirty="0">
                        <a:solidFill>
                          <a:srgbClr val="00682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3" marR="58523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682F"/>
                          </a:solidFill>
                          <a:effectLst/>
                        </a:rPr>
                        <a:t>95%</a:t>
                      </a:r>
                      <a:endParaRPr lang="ru-RU" sz="1600" b="1">
                        <a:solidFill>
                          <a:srgbClr val="00682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3" marR="58523" marT="0" marB="0">
                    <a:noFill/>
                  </a:tcPr>
                </a:tc>
              </a:tr>
              <a:tr h="3278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682F"/>
                          </a:solidFill>
                          <a:effectLst/>
                        </a:rPr>
                        <a:t>Общий анализ мочи</a:t>
                      </a:r>
                      <a:endParaRPr lang="ru-RU" sz="1600" dirty="0">
                        <a:solidFill>
                          <a:srgbClr val="00682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3" marR="58523" marT="0" marB="0">
                    <a:solidFill>
                      <a:schemeClr val="accent3"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82F"/>
                          </a:solidFill>
                          <a:effectLst/>
                        </a:rPr>
                        <a:t>n = 11</a:t>
                      </a:r>
                      <a:endParaRPr lang="ru-RU" sz="1600" b="1" dirty="0">
                        <a:solidFill>
                          <a:srgbClr val="00682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3" marR="5852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82F"/>
                          </a:solidFill>
                          <a:effectLst/>
                        </a:rPr>
                        <a:t>92%</a:t>
                      </a:r>
                      <a:endParaRPr lang="ru-RU" sz="1600" b="1" dirty="0">
                        <a:solidFill>
                          <a:srgbClr val="00682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3" marR="5852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278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682F"/>
                          </a:solidFill>
                          <a:effectLst/>
                        </a:rPr>
                        <a:t>Проба по </a:t>
                      </a:r>
                      <a:r>
                        <a:rPr lang="ru-RU" sz="1600" dirty="0" err="1">
                          <a:solidFill>
                            <a:srgbClr val="00682F"/>
                          </a:solidFill>
                          <a:effectLst/>
                        </a:rPr>
                        <a:t>Нечипуренко</a:t>
                      </a:r>
                      <a:endParaRPr lang="ru-RU" sz="1600" dirty="0">
                        <a:solidFill>
                          <a:srgbClr val="00682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3" marR="58523" marT="0" marB="0">
                    <a:solidFill>
                      <a:schemeClr val="accent3"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82F"/>
                          </a:solidFill>
                          <a:effectLst/>
                        </a:rPr>
                        <a:t>n = 10</a:t>
                      </a:r>
                      <a:endParaRPr lang="ru-RU" sz="1600" b="1" dirty="0">
                        <a:solidFill>
                          <a:srgbClr val="00682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3" marR="58523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82F"/>
                          </a:solidFill>
                          <a:effectLst/>
                        </a:rPr>
                        <a:t>91%</a:t>
                      </a:r>
                      <a:endParaRPr lang="ru-RU" sz="1600" b="1" dirty="0">
                        <a:solidFill>
                          <a:srgbClr val="00682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3" marR="58523" marT="0" marB="0">
                    <a:noFill/>
                  </a:tcPr>
                </a:tc>
              </a:tr>
              <a:tr h="3278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682F"/>
                          </a:solidFill>
                          <a:effectLst/>
                        </a:rPr>
                        <a:t>Печеночные пробы</a:t>
                      </a:r>
                      <a:endParaRPr lang="ru-RU" sz="1600" dirty="0">
                        <a:solidFill>
                          <a:srgbClr val="00682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3" marR="58523" marT="0" marB="0">
                    <a:solidFill>
                      <a:schemeClr val="accent3"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82F"/>
                          </a:solidFill>
                          <a:effectLst/>
                        </a:rPr>
                        <a:t>n = 14</a:t>
                      </a:r>
                      <a:endParaRPr lang="ru-RU" sz="1600" b="1" dirty="0">
                        <a:solidFill>
                          <a:srgbClr val="00682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3" marR="5852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82F"/>
                          </a:solidFill>
                          <a:effectLst/>
                        </a:rPr>
                        <a:t>89%</a:t>
                      </a:r>
                      <a:endParaRPr lang="ru-RU" sz="1600" b="1" dirty="0">
                        <a:solidFill>
                          <a:srgbClr val="00682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3" marR="5852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278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682F"/>
                          </a:solidFill>
                          <a:effectLst/>
                        </a:rPr>
                        <a:t>Белковые фракции</a:t>
                      </a:r>
                      <a:endParaRPr lang="ru-RU" sz="1600" dirty="0">
                        <a:solidFill>
                          <a:srgbClr val="00682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3" marR="58523" marT="0" marB="0">
                    <a:solidFill>
                      <a:schemeClr val="accent3"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82F"/>
                          </a:solidFill>
                          <a:effectLst/>
                        </a:rPr>
                        <a:t>n = 11</a:t>
                      </a:r>
                      <a:endParaRPr lang="ru-RU" sz="1600" b="1" dirty="0">
                        <a:solidFill>
                          <a:srgbClr val="00682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3" marR="58523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82F"/>
                          </a:solidFill>
                          <a:effectLst/>
                        </a:rPr>
                        <a:t>89%</a:t>
                      </a:r>
                      <a:endParaRPr lang="ru-RU" sz="1600" b="1" dirty="0">
                        <a:solidFill>
                          <a:srgbClr val="00682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3" marR="58523" marT="0" marB="0">
                    <a:noFill/>
                  </a:tcPr>
                </a:tc>
              </a:tr>
              <a:tr h="3802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682F"/>
                          </a:solidFill>
                          <a:effectLst/>
                        </a:rPr>
                        <a:t>ИФА – определение НС</a:t>
                      </a:r>
                      <a:r>
                        <a:rPr lang="en-US" sz="1600" dirty="0">
                          <a:solidFill>
                            <a:srgbClr val="00682F"/>
                          </a:solidFill>
                          <a:effectLst/>
                        </a:rPr>
                        <a:t>V, </a:t>
                      </a:r>
                      <a:r>
                        <a:rPr lang="en-US" sz="1600" dirty="0" smtClean="0">
                          <a:solidFill>
                            <a:srgbClr val="00682F"/>
                          </a:solidFill>
                          <a:effectLst/>
                        </a:rPr>
                        <a:t>HBV</a:t>
                      </a:r>
                      <a:r>
                        <a:rPr lang="ru-RU" sz="1600" dirty="0">
                          <a:solidFill>
                            <a:srgbClr val="00682F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rgbClr val="00682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3" marR="58523" marT="0" marB="0">
                    <a:solidFill>
                      <a:schemeClr val="accent3"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82F"/>
                          </a:solidFill>
                          <a:effectLst/>
                        </a:rPr>
                        <a:t>n = 12</a:t>
                      </a:r>
                      <a:endParaRPr lang="ru-RU" sz="1600" b="1" dirty="0">
                        <a:solidFill>
                          <a:srgbClr val="00682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3" marR="5852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82F"/>
                          </a:solidFill>
                          <a:effectLst/>
                        </a:rPr>
                        <a:t>85%</a:t>
                      </a:r>
                      <a:endParaRPr lang="ru-RU" sz="1600" b="1" dirty="0">
                        <a:solidFill>
                          <a:srgbClr val="00682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3" marR="5852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387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682F"/>
                          </a:solidFill>
                          <a:effectLst/>
                        </a:rPr>
                        <a:t>ИФА – определение микоплазмы, токсоплазмы</a:t>
                      </a:r>
                      <a:endParaRPr lang="ru-RU" sz="1600" dirty="0">
                        <a:solidFill>
                          <a:srgbClr val="00682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3" marR="58523" marT="0" marB="0">
                    <a:solidFill>
                      <a:schemeClr val="accent3"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82F"/>
                          </a:solidFill>
                          <a:effectLst/>
                        </a:rPr>
                        <a:t>n = 8</a:t>
                      </a:r>
                      <a:endParaRPr lang="ru-RU" sz="1600" b="1" dirty="0">
                        <a:solidFill>
                          <a:srgbClr val="00682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3" marR="58523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82F"/>
                          </a:solidFill>
                          <a:effectLst/>
                        </a:rPr>
                        <a:t>82%</a:t>
                      </a:r>
                      <a:endParaRPr lang="ru-RU" sz="1600" b="1" dirty="0">
                        <a:solidFill>
                          <a:srgbClr val="00682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3" marR="58523" marT="0" marB="0">
                    <a:noFill/>
                  </a:tcPr>
                </a:tc>
              </a:tr>
              <a:tr h="3278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682F"/>
                          </a:solidFill>
                          <a:effectLst/>
                        </a:rPr>
                        <a:t>ПЦР – определение НС</a:t>
                      </a:r>
                      <a:r>
                        <a:rPr lang="en-US" sz="1600" dirty="0">
                          <a:solidFill>
                            <a:srgbClr val="00682F"/>
                          </a:solidFill>
                          <a:effectLst/>
                        </a:rPr>
                        <a:t>V</a:t>
                      </a:r>
                      <a:endParaRPr lang="ru-RU" sz="1600" dirty="0">
                        <a:solidFill>
                          <a:srgbClr val="00682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3" marR="58523" marT="0" marB="0">
                    <a:solidFill>
                      <a:schemeClr val="accent3"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82F"/>
                          </a:solidFill>
                          <a:effectLst/>
                        </a:rPr>
                        <a:t>n = 7</a:t>
                      </a:r>
                      <a:endParaRPr lang="ru-RU" sz="1600" b="1" dirty="0">
                        <a:solidFill>
                          <a:srgbClr val="00682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3" marR="5852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82F"/>
                          </a:solidFill>
                          <a:effectLst/>
                        </a:rPr>
                        <a:t>70%</a:t>
                      </a:r>
                      <a:endParaRPr lang="ru-RU" sz="1600" b="1" dirty="0">
                        <a:solidFill>
                          <a:srgbClr val="00682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3" marR="5852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872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682F"/>
                          </a:solidFill>
                          <a:effectLst/>
                        </a:rPr>
                        <a:t>Аллерготестирование</a:t>
                      </a:r>
                      <a:r>
                        <a:rPr lang="ru-RU" sz="1600" dirty="0">
                          <a:solidFill>
                            <a:srgbClr val="00682F"/>
                          </a:solidFill>
                          <a:effectLst/>
                        </a:rPr>
                        <a:t> методом ИТМ</a:t>
                      </a:r>
                      <a:endParaRPr lang="ru-RU" sz="1600" dirty="0">
                        <a:solidFill>
                          <a:srgbClr val="00682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3" marR="58523" marT="0" marB="0">
                    <a:solidFill>
                      <a:schemeClr val="accent3"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82F"/>
                          </a:solidFill>
                          <a:effectLst/>
                        </a:rPr>
                        <a:t>n = 10</a:t>
                      </a:r>
                      <a:endParaRPr lang="ru-RU" sz="1600" b="1" dirty="0">
                        <a:solidFill>
                          <a:srgbClr val="00682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3" marR="58523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82F"/>
                          </a:solidFill>
                          <a:effectLst/>
                        </a:rPr>
                        <a:t>84%</a:t>
                      </a:r>
                      <a:endParaRPr lang="ru-RU" sz="1600" b="1" dirty="0">
                        <a:solidFill>
                          <a:srgbClr val="00682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3" marR="58523" marT="0" marB="0">
                    <a:noFill/>
                  </a:tcPr>
                </a:tc>
              </a:tr>
              <a:tr h="2936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682F"/>
                          </a:solidFill>
                          <a:effectLst/>
                        </a:rPr>
                        <a:t>Иммунограмма</a:t>
                      </a:r>
                      <a:r>
                        <a:rPr lang="ru-RU" sz="1600" dirty="0">
                          <a:solidFill>
                            <a:srgbClr val="00682F"/>
                          </a:solidFill>
                          <a:effectLst/>
                        </a:rPr>
                        <a:t> </a:t>
                      </a:r>
                      <a:endParaRPr lang="ru-RU" sz="1600" dirty="0">
                        <a:solidFill>
                          <a:srgbClr val="00682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3" marR="58523" marT="0" marB="0">
                    <a:solidFill>
                      <a:schemeClr val="accent3"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82F"/>
                          </a:solidFill>
                          <a:effectLst/>
                        </a:rPr>
                        <a:t>n = 5</a:t>
                      </a:r>
                      <a:endParaRPr lang="ru-RU" sz="1600" b="1" dirty="0">
                        <a:solidFill>
                          <a:srgbClr val="00682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3" marR="5852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82F"/>
                          </a:solidFill>
                          <a:effectLst/>
                        </a:rPr>
                        <a:t>88%</a:t>
                      </a:r>
                      <a:endParaRPr lang="ru-RU" sz="1600" b="1" dirty="0">
                        <a:solidFill>
                          <a:srgbClr val="00682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3" marR="5852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9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682F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rgbClr val="00682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3" marR="58523" marT="0" marB="0">
                    <a:solidFill>
                      <a:schemeClr val="accent3"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82F"/>
                          </a:solidFill>
                          <a:effectLst/>
                        </a:rPr>
                        <a:t>n = 120</a:t>
                      </a:r>
                      <a:endParaRPr lang="ru-RU" sz="1600" b="1" dirty="0">
                        <a:solidFill>
                          <a:srgbClr val="00682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3" marR="58523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82F"/>
                          </a:solidFill>
                          <a:effectLst/>
                        </a:rPr>
                        <a:t>86,5</a:t>
                      </a:r>
                      <a:r>
                        <a:rPr lang="ru-RU" sz="1600" b="1" dirty="0" smtClean="0">
                          <a:solidFill>
                            <a:srgbClr val="00682F"/>
                          </a:solidFill>
                          <a:effectLst/>
                        </a:rPr>
                        <a:t>%</a:t>
                      </a:r>
                      <a:r>
                        <a:rPr lang="ru-RU" sz="1600" b="1" dirty="0">
                          <a:solidFill>
                            <a:srgbClr val="00682F"/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rgbClr val="00682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23" marR="58523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7770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30" y="21098"/>
            <a:ext cx="88641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white"/>
                </a:solidFill>
              </a:rPr>
              <a:t>ЭФФЕКТИВНОСТЬ ДИАГНОСТИЧЕСКИХ КРИТЕРИЕВ ВЫЯВЛЕНИЯ И ИЗЛЕЧЕНИЯ ХРОНИЧЕСКИХ  ВИРУСНЫХ ГЕПАТИТОВ НА  АППАРАТЕ  «ПАРКЕС-Д»</a:t>
            </a:r>
            <a:br>
              <a:rPr lang="ru-RU" sz="2400" b="1" dirty="0">
                <a:solidFill>
                  <a:prstClr val="white"/>
                </a:solidFill>
              </a:rPr>
            </a:br>
            <a:r>
              <a:rPr lang="ru-RU" sz="2400" dirty="0">
                <a:solidFill>
                  <a:prstClr val="white"/>
                </a:solidFill>
              </a:rPr>
              <a:t/>
            </a:r>
            <a:br>
              <a:rPr lang="ru-RU" sz="2400" dirty="0">
                <a:solidFill>
                  <a:prstClr val="white"/>
                </a:solidFill>
              </a:rPr>
            </a:br>
            <a:r>
              <a:rPr lang="ru-RU" sz="2400" dirty="0" err="1">
                <a:solidFill>
                  <a:prstClr val="white"/>
                </a:solidFill>
              </a:rPr>
              <a:t>Тигай</a:t>
            </a:r>
            <a:r>
              <a:rPr lang="ru-RU" sz="2400" dirty="0">
                <a:solidFill>
                  <a:prstClr val="white"/>
                </a:solidFill>
              </a:rPr>
              <a:t> Г. А., врач-терапевт высшей категории, частная практика, Алматы, Казахстан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282" y="2186610"/>
            <a:ext cx="86409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prstClr val="white"/>
                </a:solidFill>
              </a:rPr>
              <a:t>	В </a:t>
            </a:r>
            <a:r>
              <a:rPr lang="ru-RU" sz="2000" dirty="0">
                <a:solidFill>
                  <a:prstClr val="white"/>
                </a:solidFill>
              </a:rPr>
              <a:t>исследовании принимали участие 5 пациентов, </a:t>
            </a:r>
            <a:endParaRPr lang="ru-RU" sz="2000" dirty="0" smtClean="0">
              <a:solidFill>
                <a:prstClr val="white"/>
              </a:solidFill>
            </a:endParaRPr>
          </a:p>
          <a:p>
            <a:pPr algn="just"/>
            <a:r>
              <a:rPr lang="ru-RU" sz="2000" dirty="0" smtClean="0">
                <a:solidFill>
                  <a:prstClr val="white"/>
                </a:solidFill>
              </a:rPr>
              <a:t>из </a:t>
            </a:r>
            <a:r>
              <a:rPr lang="ru-RU" sz="2000" dirty="0">
                <a:solidFill>
                  <a:prstClr val="white"/>
                </a:solidFill>
              </a:rPr>
              <a:t>них  – 3 мужчины, 2 женщины. </a:t>
            </a:r>
          </a:p>
          <a:p>
            <a:pPr algn="just"/>
            <a:r>
              <a:rPr lang="ru-RU" sz="2000" dirty="0">
                <a:solidFill>
                  <a:prstClr val="white"/>
                </a:solidFill>
              </a:rPr>
              <a:t>	</a:t>
            </a:r>
            <a:r>
              <a:rPr lang="ru-RU" sz="2000" dirty="0" smtClean="0">
                <a:solidFill>
                  <a:prstClr val="white"/>
                </a:solidFill>
              </a:rPr>
              <a:t>Возраст </a:t>
            </a:r>
            <a:r>
              <a:rPr lang="ru-RU" sz="2000" dirty="0">
                <a:solidFill>
                  <a:prstClr val="white"/>
                </a:solidFill>
              </a:rPr>
              <a:t>больных колебался в пределах от  16 – до 46 лет. У 3-х пациентов был выявлен вирусный гепатит В, у 2-х – гепатит С </a:t>
            </a:r>
          </a:p>
          <a:p>
            <a:pPr algn="just"/>
            <a:r>
              <a:rPr lang="ru-RU" sz="2000" dirty="0">
                <a:solidFill>
                  <a:prstClr val="white"/>
                </a:solidFill>
              </a:rPr>
              <a:t>	</a:t>
            </a:r>
            <a:r>
              <a:rPr lang="ru-RU" sz="2000" dirty="0" smtClean="0">
                <a:solidFill>
                  <a:prstClr val="white"/>
                </a:solidFill>
              </a:rPr>
              <a:t>Все </a:t>
            </a:r>
            <a:r>
              <a:rPr lang="ru-RU" sz="2000" dirty="0">
                <a:solidFill>
                  <a:prstClr val="white"/>
                </a:solidFill>
              </a:rPr>
              <a:t>пациенты до исследования получали неоднократно лечение в медицинских учреждениях, из них  трое получали терапию интерфероном.  		Результат неудовлетворительный.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19" y="4437112"/>
            <a:ext cx="864096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400" b="1" dirty="0" smtClean="0">
                <a:solidFill>
                  <a:prstClr val="white"/>
                </a:solidFill>
              </a:rPr>
              <a:t>	В </a:t>
            </a:r>
            <a:r>
              <a:rPr lang="ru-RU" sz="2400" b="1" dirty="0">
                <a:solidFill>
                  <a:prstClr val="white"/>
                </a:solidFill>
              </a:rPr>
              <a:t>результате проведенного лечения  все 5 пациентов излечены от хронического вирусного гепатита.  </a:t>
            </a:r>
          </a:p>
          <a:p>
            <a:pPr algn="just">
              <a:lnSpc>
                <a:spcPct val="90000"/>
              </a:lnSpc>
            </a:pPr>
            <a:r>
              <a:rPr lang="ru-RU" sz="2400" b="1" dirty="0">
                <a:solidFill>
                  <a:prstClr val="white"/>
                </a:solidFill>
              </a:rPr>
              <a:t>	Результат подтвержден отсутствием резонанса на </a:t>
            </a:r>
            <a:r>
              <a:rPr lang="ru-RU" sz="2400" b="1" dirty="0" err="1">
                <a:solidFill>
                  <a:prstClr val="white"/>
                </a:solidFill>
              </a:rPr>
              <a:t>нозоды</a:t>
            </a:r>
            <a:r>
              <a:rPr lang="ru-RU" sz="2400" b="1" dirty="0">
                <a:solidFill>
                  <a:prstClr val="white"/>
                </a:solidFill>
              </a:rPr>
              <a:t> вирусных гепатитов В и С, которые появился  в среднем на 3 – 8 месяц лечения, а также отрицательными результатами ИФА и ПЦР крови пациентов. </a:t>
            </a:r>
          </a:p>
        </p:txBody>
      </p:sp>
    </p:spTree>
    <p:extLst>
      <p:ext uri="{BB962C8B-B14F-4D97-AF65-F5344CB8AC3E}">
        <p14:creationId xmlns:p14="http://schemas.microsoft.com/office/powerpoint/2010/main" xmlns="" val="358652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88840"/>
            <a:ext cx="9144000" cy="147002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/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Эффективность </a:t>
            </a:r>
            <a:r>
              <a:rPr lang="ru-RU" sz="3600" b="1" dirty="0">
                <a:solidFill>
                  <a:schemeClr val="bg1"/>
                </a:solidFill>
              </a:rPr>
              <a:t>применения методов функциональной медицины в лечении  аденоидов у </a:t>
            </a:r>
            <a:r>
              <a:rPr lang="ru-RU" sz="3600" b="1" dirty="0" smtClean="0">
                <a:solidFill>
                  <a:schemeClr val="bg1"/>
                </a:solidFill>
              </a:rPr>
              <a:t>детей.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А</a:t>
            </a:r>
            <a:r>
              <a:rPr lang="ru-RU" sz="3200" b="1" dirty="0" smtClean="0">
                <a:solidFill>
                  <a:schemeClr val="bg1"/>
                </a:solidFill>
              </a:rPr>
              <a:t>вилова </a:t>
            </a:r>
            <a:r>
              <a:rPr lang="ru-RU" sz="3200" b="1" dirty="0">
                <a:solidFill>
                  <a:schemeClr val="bg1"/>
                </a:solidFill>
              </a:rPr>
              <a:t>О.А.,</a:t>
            </a:r>
            <a:r>
              <a:rPr lang="ru-RU" sz="3200" dirty="0">
                <a:solidFill>
                  <a:schemeClr val="bg1"/>
                </a:solidFill>
              </a:rPr>
              <a:t> психолог </a:t>
            </a:r>
            <a:r>
              <a:rPr lang="ru-RU" sz="3200" dirty="0" smtClean="0">
                <a:solidFill>
                  <a:schemeClr val="bg1"/>
                </a:solidFill>
              </a:rPr>
              <a:t>г</a:t>
            </a:r>
            <a:r>
              <a:rPr lang="ru-RU" sz="3200" dirty="0">
                <a:solidFill>
                  <a:schemeClr val="bg1"/>
                </a:solidFill>
              </a:rPr>
              <a:t>. Алматы, Казахстан.</a:t>
            </a: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В исследовании принимали участие 5 пациентов, из </a:t>
            </a:r>
            <a:r>
              <a:rPr lang="ru-RU" sz="3200" dirty="0" smtClean="0">
                <a:solidFill>
                  <a:schemeClr val="bg1"/>
                </a:solidFill>
              </a:rPr>
              <a:t>них:      девочки </a:t>
            </a:r>
            <a:r>
              <a:rPr lang="ru-RU" sz="3200" dirty="0">
                <a:solidFill>
                  <a:schemeClr val="bg1"/>
                </a:solidFill>
              </a:rPr>
              <a:t>в возрасте 3-6 лет </a:t>
            </a:r>
            <a:r>
              <a:rPr lang="ru-RU" sz="3200" dirty="0" smtClean="0">
                <a:solidFill>
                  <a:schemeClr val="bg1"/>
                </a:solidFill>
              </a:rPr>
              <a:t>– 4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мальчик   </a:t>
            </a:r>
            <a:r>
              <a:rPr lang="ru-RU" sz="3200" dirty="0">
                <a:solidFill>
                  <a:schemeClr val="bg1"/>
                </a:solidFill>
              </a:rPr>
              <a:t>5 лет - 1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Данные </a:t>
            </a:r>
            <a:r>
              <a:rPr lang="ru-RU" sz="3200" b="1" dirty="0">
                <a:solidFill>
                  <a:schemeClr val="bg1"/>
                </a:solidFill>
              </a:rPr>
              <a:t>за излечения </a:t>
            </a:r>
            <a:r>
              <a:rPr lang="ru-RU" sz="3200" b="1" dirty="0" err="1">
                <a:solidFill>
                  <a:schemeClr val="bg1"/>
                </a:solidFill>
              </a:rPr>
              <a:t>аденоидита</a:t>
            </a:r>
            <a:r>
              <a:rPr lang="ru-RU" sz="3200" b="1" dirty="0">
                <a:solidFill>
                  <a:schemeClr val="bg1"/>
                </a:solidFill>
              </a:rPr>
              <a:t> подтверждены эндоскопическим обследовании носоглотки и в бактериологической лаборатории</a:t>
            </a:r>
            <a:br>
              <a:rPr lang="ru-RU" sz="3200" b="1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820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16632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white"/>
                </a:solidFill>
              </a:rPr>
              <a:t>ОСОБЕННОСТИ ПАРАЗИТАРНОЙ ИНФЕКЦИИ И МЕТОДЫ ЕЁ ЭРАДИКАЦИИ У ПАЦИЕНТОВ КЫРГЫЗСТАНА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947629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prstClr val="white"/>
                </a:solidFill>
              </a:rPr>
              <a:t>Барсукова</a:t>
            </a:r>
            <a:r>
              <a:rPr lang="ru-RU" sz="2800" b="1" dirty="0">
                <a:solidFill>
                  <a:prstClr val="white"/>
                </a:solidFill>
              </a:rPr>
              <a:t> Е.Б, Куликова Л.Л.,                              </a:t>
            </a:r>
            <a:endParaRPr lang="en-US" sz="2800" b="1" dirty="0">
              <a:solidFill>
                <a:prstClr val="white"/>
              </a:solidFill>
            </a:endParaRPr>
          </a:p>
          <a:p>
            <a:pPr algn="ctr"/>
            <a:r>
              <a:rPr lang="ru-RU" sz="2800" b="1" dirty="0">
                <a:solidFill>
                  <a:prstClr val="white"/>
                </a:solidFill>
              </a:rPr>
              <a:t>центр «Здоровье семьи», Бишкек,</a:t>
            </a:r>
            <a:r>
              <a:rPr lang="en-US" sz="2800" b="1" dirty="0">
                <a:solidFill>
                  <a:prstClr val="white"/>
                </a:solidFill>
              </a:rPr>
              <a:t> </a:t>
            </a:r>
            <a:r>
              <a:rPr lang="ru-RU" sz="2800" b="1" dirty="0">
                <a:solidFill>
                  <a:prstClr val="white"/>
                </a:solidFill>
              </a:rPr>
              <a:t>Кыргызстан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5983" y="1901736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prstClr val="white"/>
                </a:solidFill>
              </a:rPr>
              <a:t>	Лечебно-диагностический комплекс с </a:t>
            </a:r>
            <a:r>
              <a:rPr lang="ru-RU" sz="2400" b="1" dirty="0">
                <a:solidFill>
                  <a:prstClr val="white"/>
                </a:solidFill>
              </a:rPr>
              <a:t>использованием технологий «</a:t>
            </a:r>
            <a:r>
              <a:rPr lang="ru-RU" sz="2400" b="1" dirty="0" err="1">
                <a:solidFill>
                  <a:prstClr val="white"/>
                </a:solidFill>
              </a:rPr>
              <a:t>Паркес</a:t>
            </a:r>
            <a:r>
              <a:rPr lang="ru-RU" sz="2400" b="1" dirty="0">
                <a:solidFill>
                  <a:prstClr val="white"/>
                </a:solidFill>
              </a:rPr>
              <a:t>» и «Здоровье семьи» был применен у  213  пациентов.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7991" y="3102065"/>
            <a:ext cx="8712968" cy="267765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                  -  </a:t>
            </a:r>
            <a:r>
              <a:rPr lang="ru-RU" sz="2800" dirty="0">
                <a:solidFill>
                  <a:prstClr val="white"/>
                </a:solidFill>
              </a:rPr>
              <a:t>Гельминты    -    22,   </a:t>
            </a:r>
          </a:p>
          <a:p>
            <a:r>
              <a:rPr lang="ru-RU" sz="2800" dirty="0">
                <a:solidFill>
                  <a:prstClr val="white"/>
                </a:solidFill>
              </a:rPr>
              <a:t>	- Простейшие  -    6  , </a:t>
            </a:r>
          </a:p>
          <a:p>
            <a:r>
              <a:rPr lang="ru-RU" sz="2800" dirty="0">
                <a:solidFill>
                  <a:prstClr val="white"/>
                </a:solidFill>
              </a:rPr>
              <a:t>	- Бактерии       -    15,</a:t>
            </a:r>
          </a:p>
          <a:p>
            <a:r>
              <a:rPr lang="ru-RU" sz="2800" dirty="0">
                <a:solidFill>
                  <a:prstClr val="white"/>
                </a:solidFill>
              </a:rPr>
              <a:t>	</a:t>
            </a:r>
            <a:endParaRPr lang="ru-RU" sz="2800" dirty="0" smtClean="0">
              <a:solidFill>
                <a:prstClr val="white"/>
              </a:solidFill>
            </a:endParaRPr>
          </a:p>
          <a:p>
            <a:endParaRPr lang="ru-RU" sz="2800" dirty="0">
              <a:solidFill>
                <a:prstClr val="white"/>
              </a:solidFill>
            </a:endParaRPr>
          </a:p>
          <a:p>
            <a:endParaRPr lang="ru-RU" sz="2800" dirty="0" smtClean="0">
              <a:solidFill>
                <a:prstClr val="white"/>
              </a:solidFill>
            </a:endParaRPr>
          </a:p>
          <a:p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smtClean="0">
                <a:solidFill>
                  <a:prstClr val="white"/>
                </a:solidFill>
              </a:rPr>
              <a:t>          - </a:t>
            </a:r>
            <a:r>
              <a:rPr lang="ru-RU" sz="2800" dirty="0">
                <a:solidFill>
                  <a:prstClr val="white"/>
                </a:solidFill>
              </a:rPr>
              <a:t>Вирусы         -     10, </a:t>
            </a:r>
          </a:p>
          <a:p>
            <a:r>
              <a:rPr lang="ru-RU" sz="2800" dirty="0">
                <a:solidFill>
                  <a:prstClr val="white"/>
                </a:solidFill>
              </a:rPr>
              <a:t>	- Грибы           -     7 , </a:t>
            </a:r>
          </a:p>
          <a:p>
            <a:r>
              <a:rPr lang="ru-RU" sz="2800" dirty="0">
                <a:solidFill>
                  <a:prstClr val="white"/>
                </a:solidFill>
              </a:rPr>
              <a:t>	- Клещи           -     9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4458" y="4810225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prstClr val="white"/>
                </a:solidFill>
              </a:rPr>
              <a:t>Диагностика пациентов в динамике на протяжении 3 месяцев и более показала: прогрессивное снижение уровня инфицированности при использовании  прибора «ПАРКЕС-Л», </a:t>
            </a:r>
            <a:r>
              <a:rPr lang="ru-RU" sz="2400" b="1" dirty="0" err="1">
                <a:solidFill>
                  <a:prstClr val="white"/>
                </a:solidFill>
              </a:rPr>
              <a:t>фитосборов</a:t>
            </a:r>
            <a:r>
              <a:rPr lang="ru-RU" sz="2400" b="1" dirty="0">
                <a:solidFill>
                  <a:prstClr val="white"/>
                </a:solidFill>
              </a:rPr>
              <a:t> «Здоровье семьи», структурированной прибором питьевой </a:t>
            </a:r>
            <a:r>
              <a:rPr lang="ru-RU" sz="2400" b="1" dirty="0" smtClean="0">
                <a:solidFill>
                  <a:prstClr val="white"/>
                </a:solidFill>
              </a:rPr>
              <a:t>воды до полного исчезновения.</a:t>
            </a:r>
            <a:endParaRPr lang="ru-RU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66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33441"/>
            <a:ext cx="8784976" cy="1736725"/>
          </a:xfrm>
        </p:spPr>
        <p:txBody>
          <a:bodyPr/>
          <a:lstStyle/>
          <a:p>
            <a:pPr algn="ctr"/>
            <a:r>
              <a:rPr lang="ru-RU" sz="2800" dirty="0"/>
              <a:t>Эффективность применения методов функциональной медицины в лечении псориаза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141277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Тартенас</a:t>
            </a:r>
            <a:r>
              <a:rPr lang="ru-RU" b="1" dirty="0"/>
              <a:t> О.А., </a:t>
            </a:r>
            <a:r>
              <a:rPr lang="ru-RU" b="1" dirty="0" err="1"/>
              <a:t>Павлусенко</a:t>
            </a:r>
            <a:r>
              <a:rPr lang="ru-RU" b="1" dirty="0"/>
              <a:t> И.И., Шаповалов Е.А., </a:t>
            </a:r>
            <a:r>
              <a:rPr lang="ru-RU" b="1" dirty="0" err="1"/>
              <a:t>Байрамукова</a:t>
            </a:r>
            <a:r>
              <a:rPr lang="ru-RU" b="1" dirty="0"/>
              <a:t> Л.М.</a:t>
            </a:r>
            <a:endParaRPr lang="ru-RU" dirty="0"/>
          </a:p>
          <a:p>
            <a:pPr algn="ctr"/>
            <a:r>
              <a:rPr lang="ru-RU" dirty="0"/>
              <a:t>Центр «Здоровье семьи», Москва, РФ.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051230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исследовании принимали участие 5 пациентов из </a:t>
            </a:r>
            <a:r>
              <a:rPr lang="ru-RU" sz="2000" dirty="0" smtClean="0"/>
              <a:t>них: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мужчины -4, женщины – 1. Возраст больных от 20 до 60лет.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759116"/>
            <a:ext cx="8928992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b="1" dirty="0" smtClean="0"/>
              <a:t>ВЫВОДЫ:</a:t>
            </a:r>
          </a:p>
          <a:p>
            <a:pPr algn="just">
              <a:lnSpc>
                <a:spcPct val="80000"/>
              </a:lnSpc>
            </a:pPr>
            <a:r>
              <a:rPr lang="ru-RU" dirty="0" smtClean="0"/>
              <a:t>Лечение </a:t>
            </a:r>
            <a:r>
              <a:rPr lang="ru-RU" dirty="0"/>
              <a:t>псориаза с применением </a:t>
            </a:r>
            <a:r>
              <a:rPr lang="ru-RU" dirty="0" err="1"/>
              <a:t>лечебно</a:t>
            </a:r>
            <a:r>
              <a:rPr lang="ru-RU" dirty="0"/>
              <a:t> – диагностического комплекса «</a:t>
            </a:r>
            <a:r>
              <a:rPr lang="ru-RU" dirty="0" err="1"/>
              <a:t>Паркес</a:t>
            </a:r>
            <a:r>
              <a:rPr lang="ru-RU" dirty="0"/>
              <a:t>» и </a:t>
            </a:r>
            <a:r>
              <a:rPr lang="ru-RU" dirty="0" err="1"/>
              <a:t>фитосборов</a:t>
            </a:r>
            <a:r>
              <a:rPr lang="ru-RU" dirty="0"/>
              <a:t> «</a:t>
            </a:r>
            <a:r>
              <a:rPr lang="ru-RU" dirty="0" smtClean="0"/>
              <a:t>Здоровье </a:t>
            </a:r>
            <a:r>
              <a:rPr lang="ru-RU" dirty="0"/>
              <a:t>семьи» в сочетании с гирудотерапией и </a:t>
            </a:r>
            <a:r>
              <a:rPr lang="ru-RU" dirty="0" smtClean="0"/>
              <a:t>соединительнотканной терапией приводит к </a:t>
            </a:r>
            <a:r>
              <a:rPr lang="ru-RU" dirty="0"/>
              <a:t>стойкому исчезновению внешних признаков данного заболевания и общему оздоровлению организма, что позволяет рекомендовать данную схему лечения как в комплексе с традиционными подходами, так и самостоятельно. </a:t>
            </a:r>
          </a:p>
        </p:txBody>
      </p:sp>
      <p:pic>
        <p:nvPicPr>
          <p:cNvPr id="6" name="Picture 4" descr="псориаз 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09121"/>
            <a:ext cx="3131587" cy="234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псориаз 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0572" y="4509121"/>
            <a:ext cx="3131588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псориаз 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791" y="4509120"/>
            <a:ext cx="3131588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046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8640"/>
            <a:ext cx="8712968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b="1" cap="all" smtClean="0"/>
              <a:t>нетрадиционные методы определения и коррекции функционального состояния организма собак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 </a:t>
            </a:r>
            <a:endParaRPr lang="ru-RU" sz="2800" dirty="0" smtClean="0"/>
          </a:p>
        </p:txBody>
      </p:sp>
      <p:pic>
        <p:nvPicPr>
          <p:cNvPr id="2051" name="Picture 4" descr="Акупунктура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642" y="1940932"/>
            <a:ext cx="2608262" cy="19129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710" y="1340768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dirty="0"/>
              <a:t>Кандидат ветеринарных наук, доцент кафедры нормальной и патологической физиологии животных</a:t>
            </a:r>
            <a:r>
              <a:rPr lang="en-US" dirty="0"/>
              <a:t> </a:t>
            </a:r>
            <a:r>
              <a:rPr lang="ru-RU" dirty="0" smtClean="0"/>
              <a:t>Харьковской </a:t>
            </a:r>
            <a:r>
              <a:rPr lang="ru-RU" dirty="0"/>
              <a:t>государственной </a:t>
            </a:r>
            <a:endParaRPr lang="ru-RU" dirty="0" smtClean="0"/>
          </a:p>
          <a:p>
            <a:pPr algn="ctr">
              <a:buFontTx/>
              <a:buNone/>
            </a:pPr>
            <a:r>
              <a:rPr lang="ru-RU" dirty="0" smtClean="0"/>
              <a:t>зооветеринарной </a:t>
            </a:r>
            <a:r>
              <a:rPr lang="ru-RU" dirty="0"/>
              <a:t>академии</a:t>
            </a:r>
          </a:p>
          <a:p>
            <a:pPr algn="ctr">
              <a:buFontTx/>
              <a:buNone/>
            </a:pPr>
            <a:r>
              <a:rPr lang="ru-RU" b="1" dirty="0" err="1" smtClean="0"/>
              <a:t>Бобрицкая</a:t>
            </a:r>
            <a:r>
              <a:rPr lang="ru-RU" b="1" dirty="0" smtClean="0"/>
              <a:t> </a:t>
            </a:r>
            <a:r>
              <a:rPr lang="ru-RU" b="1" dirty="0"/>
              <a:t>Ольга Николаевна</a:t>
            </a:r>
            <a:endParaRPr lang="uk-UA" b="1" dirty="0"/>
          </a:p>
        </p:txBody>
      </p:sp>
      <p:pic>
        <p:nvPicPr>
          <p:cNvPr id="5" name="Picture 5" descr="0a94c11b06d34cceef1e635a02a567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40932"/>
            <a:ext cx="2843808" cy="213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Объект 4"/>
          <p:cNvSpPr txBox="1">
            <a:spLocks/>
          </p:cNvSpPr>
          <p:nvPr/>
        </p:nvSpPr>
        <p:spPr bwMode="auto">
          <a:xfrm>
            <a:off x="-17810" y="4005064"/>
            <a:ext cx="9144000" cy="275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/>
            <a:r>
              <a:rPr lang="ru-RU" sz="2400" dirty="0" smtClean="0"/>
              <a:t>1. Наиболее информативными являются БАТ, локализованные на передних конечностях с латеральной стороны пястно-путового сустава второго пальца и с медиальной стороны третьего пальца;</a:t>
            </a:r>
          </a:p>
          <a:p>
            <a:pPr algn="just" eaLnBrk="1" hangingPunct="1"/>
            <a:r>
              <a:rPr lang="ru-RU" sz="2400" dirty="0" smtClean="0"/>
              <a:t>2. Лечебно-диагностический комплекс ”ПАРКЕС” позволяет диагностировать паразитарные заболевания у собак у 87,8% случаев и осуществлять эффективное лечение у 94,4%. </a:t>
            </a:r>
          </a:p>
          <a:p>
            <a:pPr marL="514350" indent="-514350" eaLnBrk="1" hangingPunct="1"/>
            <a:endParaRPr lang="ru-RU" sz="2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327475" y="3008668"/>
            <a:ext cx="24534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/>
              <a:t>Выводы:</a:t>
            </a:r>
          </a:p>
        </p:txBody>
      </p:sp>
    </p:spTree>
    <p:extLst>
      <p:ext uri="{BB962C8B-B14F-4D97-AF65-F5344CB8AC3E}">
        <p14:creationId xmlns:p14="http://schemas.microsoft.com/office/powerpoint/2010/main" xmlns="" val="358884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268" y="404664"/>
            <a:ext cx="83884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>
                <a:solidFill>
                  <a:prstClr val="white"/>
                </a:solidFill>
              </a:rPr>
              <a:t>Функциональная медицина </a:t>
            </a:r>
            <a:endParaRPr lang="ru-RU" sz="4400" u="sng" dirty="0">
              <a:solidFill>
                <a:prstClr val="white"/>
              </a:solidFill>
            </a:endParaRPr>
          </a:p>
          <a:p>
            <a:pPr algn="ctr"/>
            <a:endParaRPr lang="ru-RU" sz="4400" dirty="0">
              <a:solidFill>
                <a:prstClr val="white"/>
              </a:solidFill>
            </a:endParaRPr>
          </a:p>
          <a:p>
            <a:pPr algn="ctr"/>
            <a:r>
              <a:rPr lang="ru-RU" sz="4400" dirty="0">
                <a:solidFill>
                  <a:prstClr val="white"/>
                </a:solidFill>
              </a:rPr>
              <a:t>- это новый целостный подход к предрасположенности человека  к определенным заболеваниям для разработки стратегии профилактики болезней и  улучшения общего состояния здоровья.</a:t>
            </a:r>
          </a:p>
        </p:txBody>
      </p:sp>
    </p:spTree>
    <p:extLst>
      <p:ext uri="{BB962C8B-B14F-4D97-AF65-F5344CB8AC3E}">
        <p14:creationId xmlns:p14="http://schemas.microsoft.com/office/powerpoint/2010/main" xmlns="" val="63818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prstClr val="white"/>
                </a:solidFill>
              </a:rPr>
              <a:t>Преемственность оказания медицинской помощи: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2744" y="1248163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white"/>
                </a:solidFill>
              </a:rPr>
              <a:t>Оказание медицинской помощи в терапевтическом или хирургическом </a:t>
            </a:r>
            <a:r>
              <a:rPr lang="ru-RU" sz="2000" b="1" dirty="0">
                <a:solidFill>
                  <a:prstClr val="white"/>
                </a:solidFill>
              </a:rPr>
              <a:t>стационаре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8024" y="4797151"/>
            <a:ext cx="38164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white"/>
                </a:solidFill>
              </a:rPr>
              <a:t>Проведение восстановительных и реабилитационных мероприятий в </a:t>
            </a:r>
            <a:r>
              <a:rPr lang="ru-RU" sz="2000" b="1" dirty="0">
                <a:solidFill>
                  <a:prstClr val="white"/>
                </a:solidFill>
              </a:rPr>
              <a:t>кабинете функциональной медицины </a:t>
            </a:r>
            <a:r>
              <a:rPr lang="ru-RU" sz="2000" dirty="0">
                <a:solidFill>
                  <a:prstClr val="white"/>
                </a:solidFill>
              </a:rPr>
              <a:t>по месту жительства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1248163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white"/>
                </a:solidFill>
              </a:rPr>
              <a:t>Оказание консультативной и амбулаторной помощи в </a:t>
            </a:r>
            <a:r>
              <a:rPr lang="ru-RU" sz="2000" b="1" dirty="0">
                <a:solidFill>
                  <a:prstClr val="white"/>
                </a:solidFill>
              </a:rPr>
              <a:t>поликлинике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951039"/>
            <a:ext cx="29523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white"/>
                </a:solidFill>
              </a:rPr>
              <a:t>Последовательный подбор и проведение </a:t>
            </a:r>
            <a:r>
              <a:rPr lang="ru-RU" sz="2000" b="1" dirty="0" err="1">
                <a:solidFill>
                  <a:prstClr val="white"/>
                </a:solidFill>
              </a:rPr>
              <a:t>санаторно</a:t>
            </a:r>
            <a:r>
              <a:rPr lang="ru-RU" sz="2000" b="1" dirty="0">
                <a:solidFill>
                  <a:prstClr val="white"/>
                </a:solidFill>
              </a:rPr>
              <a:t> — курортного лечения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867908" y="1445875"/>
            <a:ext cx="1008112" cy="817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3644280" y="4988339"/>
            <a:ext cx="1008112" cy="817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3105816">
            <a:off x="2578979" y="3010722"/>
            <a:ext cx="2846390" cy="817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5895869" y="3167890"/>
            <a:ext cx="1454109" cy="1165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0234" y="3068274"/>
            <a:ext cx="3111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white"/>
                </a:solidFill>
              </a:rPr>
              <a:t>Восстановление </a:t>
            </a:r>
          </a:p>
          <a:p>
            <a:pPr algn="ctr"/>
            <a:r>
              <a:rPr lang="ru-RU" sz="3200" dirty="0">
                <a:solidFill>
                  <a:prstClr val="white"/>
                </a:solidFill>
              </a:rPr>
              <a:t>здоровья</a:t>
            </a:r>
          </a:p>
        </p:txBody>
      </p:sp>
      <p:sp>
        <p:nvSpPr>
          <p:cNvPr id="12" name="Стрелка вправо 11"/>
          <p:cNvSpPr/>
          <p:nvPr/>
        </p:nvSpPr>
        <p:spPr>
          <a:xfrm rot="16200000">
            <a:off x="1575135" y="3961707"/>
            <a:ext cx="721843" cy="11727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38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i="1" dirty="0">
                <a:solidFill>
                  <a:schemeClr val="bg1"/>
                </a:solidFill>
              </a:rPr>
              <a:t>Жертвовать своим здоровьем ради чего бы то ни было</a:t>
            </a:r>
            <a:endParaRPr lang="ru-RU" sz="4000" dirty="0">
              <a:solidFill>
                <a:schemeClr val="bg1"/>
              </a:solidFill>
            </a:endParaRPr>
          </a:p>
          <a:p>
            <a:pPr algn="r"/>
            <a:r>
              <a:rPr lang="ru-RU" sz="4000" i="1" dirty="0">
                <a:solidFill>
                  <a:schemeClr val="bg1"/>
                </a:solidFill>
              </a:rPr>
              <a:t>есть, величайшее безумие.</a:t>
            </a:r>
            <a:endParaRPr lang="ru-RU" sz="4000" dirty="0">
              <a:solidFill>
                <a:schemeClr val="bg1"/>
              </a:solidFill>
            </a:endParaRPr>
          </a:p>
          <a:p>
            <a:pPr algn="r"/>
            <a:r>
              <a:rPr lang="ru-RU" sz="4000" i="1" dirty="0">
                <a:solidFill>
                  <a:schemeClr val="bg1"/>
                </a:solidFill>
              </a:rPr>
              <a:t>Напротив, всем другим следует поступится ради здоровья.</a:t>
            </a:r>
            <a:endParaRPr lang="ru-RU" sz="4000" dirty="0">
              <a:solidFill>
                <a:schemeClr val="bg1"/>
              </a:solidFill>
            </a:endParaRPr>
          </a:p>
          <a:p>
            <a:pPr algn="r"/>
            <a:r>
              <a:rPr lang="ru-RU" sz="4000" i="1" dirty="0">
                <a:solidFill>
                  <a:schemeClr val="bg1"/>
                </a:solidFill>
              </a:rPr>
              <a:t>А</a:t>
            </a:r>
            <a:r>
              <a:rPr lang="ru-RU" sz="4000" i="1" dirty="0" smtClean="0">
                <a:solidFill>
                  <a:schemeClr val="bg1"/>
                </a:solidFill>
              </a:rPr>
              <a:t>. Шопенгауэр </a:t>
            </a:r>
            <a:r>
              <a:rPr lang="ru-RU" sz="4000" i="1" dirty="0">
                <a:solidFill>
                  <a:schemeClr val="bg1"/>
                </a:solidFill>
              </a:rPr>
              <a:t>(1901)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панорама 2 cop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786917"/>
            <a:ext cx="6444208" cy="205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документы\ЗДОРОВЬЕ СЕМЬИ\продукция\новые приборы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07640"/>
            <a:ext cx="2458533" cy="205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документы\ЗДОРОВЬЕ СЕМЬИ\продукция\фитофотки\фитосборы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8532" y="4774190"/>
            <a:ext cx="1681419" cy="208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573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prstClr val="white"/>
                </a:solidFill>
              </a:rPr>
              <a:t>Факторы, приводящие к нарушениям в организме человека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44824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dirty="0">
                <a:solidFill>
                  <a:prstClr val="white"/>
                </a:solidFill>
              </a:rPr>
              <a:t>генетическая предрасположенность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dirty="0">
                <a:solidFill>
                  <a:prstClr val="white"/>
                </a:solidFill>
              </a:rPr>
              <a:t>Качество жизни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dirty="0">
                <a:solidFill>
                  <a:prstClr val="white"/>
                </a:solidFill>
              </a:rPr>
              <a:t>Род занятий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dirty="0">
                <a:solidFill>
                  <a:prstClr val="white"/>
                </a:solidFill>
              </a:rPr>
              <a:t>Тип питания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dirty="0">
                <a:solidFill>
                  <a:prstClr val="white"/>
                </a:solidFill>
              </a:rPr>
              <a:t>Физическая активность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dirty="0">
                <a:solidFill>
                  <a:prstClr val="white"/>
                </a:solidFill>
              </a:rPr>
              <a:t>Влияние стрессовых и психогенных факторов</a:t>
            </a:r>
          </a:p>
        </p:txBody>
      </p:sp>
    </p:spTree>
    <p:extLst>
      <p:ext uri="{BB962C8B-B14F-4D97-AF65-F5344CB8AC3E}">
        <p14:creationId xmlns:p14="http://schemas.microsoft.com/office/powerpoint/2010/main" xmlns="" val="320586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prstClr val="white"/>
                </a:solidFill>
              </a:rPr>
              <a:t>Термин «Функциональная медицина» появился в 1993 г.  </a:t>
            </a:r>
          </a:p>
          <a:p>
            <a:pPr algn="ctr"/>
            <a:r>
              <a:rPr lang="ru-RU" sz="2800" b="1" dirty="0">
                <a:solidFill>
                  <a:prstClr val="white"/>
                </a:solidFill>
              </a:rPr>
              <a:t>Его автор - доктор   </a:t>
            </a:r>
            <a:r>
              <a:rPr lang="ru-RU" sz="2800" b="1" dirty="0" err="1">
                <a:solidFill>
                  <a:prstClr val="white"/>
                </a:solidFill>
              </a:rPr>
              <a:t>Джеффи</a:t>
            </a:r>
            <a:r>
              <a:rPr lang="ru-RU" sz="2800" b="1" dirty="0">
                <a:solidFill>
                  <a:prstClr val="white"/>
                </a:solidFill>
              </a:rPr>
              <a:t> с. Бленд, американский биохимик, специализирующийся на вопросах питания.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9026" y="2039410"/>
            <a:ext cx="856414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solidFill>
                  <a:prstClr val="white"/>
                </a:solidFill>
              </a:rPr>
              <a:t>Функциональная медицина не занимается лечением острых  нарушений или оказанием неотложной помощи. 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800" dirty="0">
              <a:solidFill>
                <a:prstClr val="white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solidFill>
                  <a:prstClr val="white"/>
                </a:solidFill>
              </a:rPr>
              <a:t>Это превентивная медицина, направленная на выявление и устранение факторов риска.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6561" y="4869160"/>
            <a:ext cx="85641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solidFill>
                  <a:prstClr val="white"/>
                </a:solidFill>
              </a:rPr>
              <a:t>Центр «Здоровье семьи» работает в области функциональной медицины более  20 лет. </a:t>
            </a:r>
          </a:p>
        </p:txBody>
      </p:sp>
    </p:spTree>
    <p:extLst>
      <p:ext uri="{BB962C8B-B14F-4D97-AF65-F5344CB8AC3E}">
        <p14:creationId xmlns:p14="http://schemas.microsoft.com/office/powerpoint/2010/main" xmlns="" val="343211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prstClr val="white"/>
                </a:solidFill>
              </a:rPr>
              <a:t>Разработки  Центра «Здоровье семьи» совместно с </a:t>
            </a:r>
          </a:p>
          <a:p>
            <a:pPr algn="ctr"/>
            <a:r>
              <a:rPr lang="ru-RU" sz="2800" b="1" dirty="0">
                <a:solidFill>
                  <a:prstClr val="white"/>
                </a:solidFill>
              </a:rPr>
              <a:t>научной  лабораторией семейной медицины ХМАПО:</a:t>
            </a:r>
          </a:p>
          <a:p>
            <a:pPr algn="ctr"/>
            <a:endParaRPr lang="ru-RU" sz="2800" dirty="0">
              <a:solidFill>
                <a:prstClr val="white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800" b="1" dirty="0">
                <a:solidFill>
                  <a:prstClr val="white"/>
                </a:solidFill>
              </a:rPr>
              <a:t>диагностический комплекс </a:t>
            </a:r>
            <a:r>
              <a:rPr lang="ru-RU" sz="2800" b="1" u="sng" dirty="0">
                <a:solidFill>
                  <a:prstClr val="white"/>
                </a:solidFill>
              </a:rPr>
              <a:t>“ПАРКЕС-Д”, </a:t>
            </a:r>
            <a:r>
              <a:rPr lang="ru-RU" sz="2800" dirty="0">
                <a:solidFill>
                  <a:prstClr val="white"/>
                </a:solidFill>
              </a:rPr>
              <a:t>позволяющий провести функциональную диагностику организма, определить индекс здоровья, факторы отягощения органов и систем, подобрать методы их коррекции.</a:t>
            </a:r>
          </a:p>
        </p:txBody>
      </p:sp>
      <p:pic>
        <p:nvPicPr>
          <p:cNvPr id="4" name="Рисунок 3" descr="панорама 2 cop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786917"/>
            <a:ext cx="6444208" cy="205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документы\ЗДОРОВЬЕ СЕМЬИ\продукция\новые приборы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07640"/>
            <a:ext cx="2458533" cy="205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документы\ЗДОРОВЬЕ СЕМЬИ\продукция\фитофотки\фитосборы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8532" y="4774190"/>
            <a:ext cx="1681419" cy="208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34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64669"/>
            <a:ext cx="864096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Принцип работы  диагностического прибора </a:t>
            </a:r>
            <a:r>
              <a:rPr lang="ru-RU" sz="2800" b="1" dirty="0">
                <a:solidFill>
                  <a:schemeClr val="bg1"/>
                </a:solidFill>
              </a:rPr>
              <a:t>“</a:t>
            </a:r>
            <a:r>
              <a:rPr lang="ru-RU" sz="2800" b="1" dirty="0" smtClean="0">
                <a:solidFill>
                  <a:schemeClr val="bg1"/>
                </a:solidFill>
              </a:rPr>
              <a:t>ПАРКЕС-Д”:</a:t>
            </a:r>
          </a:p>
          <a:p>
            <a:pPr algn="ctr"/>
            <a:endParaRPr lang="ru-RU" sz="2800" b="1" dirty="0" smtClean="0">
              <a:solidFill>
                <a:schemeClr val="bg1"/>
              </a:solidFill>
            </a:endParaRPr>
          </a:p>
          <a:p>
            <a:pPr marL="514350" indent="-514350" algn="just"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</a:rPr>
              <a:t>Определение </a:t>
            </a:r>
            <a:r>
              <a:rPr lang="ru-RU" sz="2800" b="1" dirty="0" err="1" smtClean="0">
                <a:solidFill>
                  <a:schemeClr val="bg1"/>
                </a:solidFill>
              </a:rPr>
              <a:t>электроводимости</a:t>
            </a:r>
            <a:r>
              <a:rPr lang="ru-RU" sz="2800" b="1" dirty="0" smtClean="0">
                <a:solidFill>
                  <a:schemeClr val="bg1"/>
                </a:solidFill>
              </a:rPr>
              <a:t> в: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биологически активных точках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сегментарных зонах организма</a:t>
            </a:r>
          </a:p>
          <a:p>
            <a:pPr algn="just"/>
            <a:endParaRPr lang="ru-RU" sz="28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bg1"/>
                </a:solidFill>
              </a:rPr>
              <a:t>2. </a:t>
            </a:r>
            <a:r>
              <a:rPr lang="ru-RU" sz="2800" b="1" dirty="0">
                <a:solidFill>
                  <a:schemeClr val="bg1"/>
                </a:solidFill>
              </a:rPr>
              <a:t>О</a:t>
            </a:r>
            <a:r>
              <a:rPr lang="ru-RU" sz="2800" b="1" dirty="0" smtClean="0">
                <a:solidFill>
                  <a:schemeClr val="bg1"/>
                </a:solidFill>
              </a:rPr>
              <a:t>ценка резонансных реакций на: </a:t>
            </a:r>
          </a:p>
          <a:p>
            <a:pPr algn="just"/>
            <a:endParaRPr lang="ru-RU" sz="2400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b="1" dirty="0" err="1" smtClean="0">
                <a:solidFill>
                  <a:schemeClr val="bg1"/>
                </a:solidFill>
              </a:rPr>
              <a:t>Микрорезонансные</a:t>
            </a:r>
            <a:r>
              <a:rPr lang="ru-RU" sz="2400" b="1" dirty="0" smtClean="0">
                <a:solidFill>
                  <a:schemeClr val="bg1"/>
                </a:solidFill>
              </a:rPr>
              <a:t> контуры</a:t>
            </a:r>
            <a:r>
              <a:rPr lang="ru-RU" sz="2400" dirty="0" smtClean="0">
                <a:solidFill>
                  <a:schemeClr val="bg1"/>
                </a:solidFill>
              </a:rPr>
              <a:t> органов, паразитов и других патологических факторов (детализация диагноза).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 err="1" smtClean="0">
                <a:solidFill>
                  <a:schemeClr val="bg1"/>
                </a:solidFill>
              </a:rPr>
              <a:t>Микрочастоты</a:t>
            </a:r>
            <a:r>
              <a:rPr lang="ru-RU" sz="2400" dirty="0" smtClean="0">
                <a:solidFill>
                  <a:schemeClr val="bg1"/>
                </a:solidFill>
              </a:rPr>
              <a:t>, соответствующие физиологическим частотам организма человека.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800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b="1" dirty="0" err="1" smtClean="0">
                <a:solidFill>
                  <a:schemeClr val="bg1"/>
                </a:solidFill>
              </a:rPr>
              <a:t>Микрорезонансные</a:t>
            </a:r>
            <a:r>
              <a:rPr lang="ru-RU" sz="2400" b="1" dirty="0" smtClean="0">
                <a:solidFill>
                  <a:schemeClr val="bg1"/>
                </a:solidFill>
              </a:rPr>
              <a:t> контуры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фитопрепаратов</a:t>
            </a:r>
            <a:r>
              <a:rPr lang="ru-RU" sz="2400" dirty="0" smtClean="0">
                <a:solidFill>
                  <a:schemeClr val="bg1"/>
                </a:solidFill>
              </a:rPr>
              <a:t>, аллопатических препаратов, а также других лечебных и оздоровительных факторов.</a:t>
            </a:r>
          </a:p>
        </p:txBody>
      </p:sp>
    </p:spTree>
    <p:extLst>
      <p:ext uri="{BB962C8B-B14F-4D97-AF65-F5344CB8AC3E}">
        <p14:creationId xmlns:p14="http://schemas.microsoft.com/office/powerpoint/2010/main" xmlns="" val="63648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ru-RU" sz="3600" b="1" dirty="0">
                <a:solidFill>
                  <a:schemeClr val="bg1"/>
                </a:solidFill>
              </a:rPr>
              <a:t>Диагностический комплекс «</a:t>
            </a:r>
            <a:r>
              <a:rPr lang="ru-RU" sz="3600" b="1" dirty="0" err="1">
                <a:solidFill>
                  <a:schemeClr val="bg1"/>
                </a:solidFill>
              </a:rPr>
              <a:t>Паркес</a:t>
            </a:r>
            <a:r>
              <a:rPr lang="ru-RU" sz="3600" b="1" dirty="0">
                <a:solidFill>
                  <a:schemeClr val="bg1"/>
                </a:solidFill>
              </a:rPr>
              <a:t>-Д</a:t>
            </a:r>
            <a:r>
              <a:rPr lang="ru-RU" sz="3600" b="1" dirty="0" smtClean="0">
                <a:solidFill>
                  <a:schemeClr val="bg1"/>
                </a:solidFill>
              </a:rPr>
              <a:t>»</a:t>
            </a:r>
          </a:p>
          <a:p>
            <a:pPr marL="0" lvl="0" indent="0" algn="ctr">
              <a:buNone/>
            </a:pPr>
            <a:endParaRPr lang="ru-RU" sz="2000" b="1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dirty="0">
                <a:solidFill>
                  <a:schemeClr val="bg1"/>
                </a:solidFill>
              </a:rPr>
              <a:t>на сегодняшний день является </a:t>
            </a:r>
            <a:r>
              <a:rPr lang="ru-RU" sz="3600" dirty="0" smtClean="0">
                <a:solidFill>
                  <a:schemeClr val="bg1"/>
                </a:solidFill>
              </a:rPr>
              <a:t>наиболее функциональным и достоверным не </a:t>
            </a:r>
            <a:r>
              <a:rPr lang="ru-RU" sz="3600" dirty="0">
                <a:solidFill>
                  <a:schemeClr val="bg1"/>
                </a:solidFill>
              </a:rPr>
              <a:t>только на территории Украины, но и в странах СНГ, Еврозоны Ближнего Востока, о чем свидетельствую многочисленные медали и награды Украины, России, Европейского научного общества и других организаций.</a:t>
            </a:r>
          </a:p>
          <a:p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63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208912" cy="61247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Основные возможности диагностического комплекса:</a:t>
            </a:r>
            <a:endParaRPr lang="ru-RU" sz="3200" dirty="0">
              <a:solidFill>
                <a:schemeClr val="bg1"/>
              </a:solidFill>
            </a:endParaRPr>
          </a:p>
          <a:p>
            <a:pPr lvl="0"/>
            <a:r>
              <a:rPr lang="ru-RU" sz="3200" u="sng" dirty="0" err="1" smtClean="0">
                <a:solidFill>
                  <a:schemeClr val="bg1"/>
                </a:solidFill>
              </a:rPr>
              <a:t>Паразитарно</a:t>
            </a:r>
            <a:r>
              <a:rPr lang="ru-RU" sz="3200" u="sng" dirty="0" smtClean="0">
                <a:solidFill>
                  <a:schemeClr val="bg1"/>
                </a:solidFill>
              </a:rPr>
              <a:t>-экологический тест</a:t>
            </a:r>
            <a:endParaRPr lang="ru-RU" sz="3200" dirty="0">
              <a:solidFill>
                <a:schemeClr val="bg1"/>
              </a:solidFill>
            </a:endParaRPr>
          </a:p>
          <a:p>
            <a:pPr lvl="0"/>
            <a:r>
              <a:rPr lang="ru-RU" sz="3200" u="sng" dirty="0" smtClean="0">
                <a:solidFill>
                  <a:schemeClr val="bg1"/>
                </a:solidFill>
              </a:rPr>
              <a:t>Функциональное</a:t>
            </a:r>
            <a:r>
              <a:rPr lang="ru-RU" sz="3200" dirty="0" smtClean="0">
                <a:solidFill>
                  <a:schemeClr val="bg1"/>
                </a:solidFill>
              </a:rPr>
              <a:t> тестирование</a:t>
            </a:r>
            <a:endParaRPr lang="ru-RU" sz="3200" dirty="0">
              <a:solidFill>
                <a:schemeClr val="bg1"/>
              </a:solidFill>
            </a:endParaRPr>
          </a:p>
          <a:p>
            <a:pPr lvl="0"/>
            <a:r>
              <a:rPr lang="ru-RU" sz="3200" u="sng" dirty="0">
                <a:solidFill>
                  <a:schemeClr val="bg1"/>
                </a:solidFill>
              </a:rPr>
              <a:t>Физиологический тест</a:t>
            </a:r>
            <a:endParaRPr lang="ru-RU" sz="3200" dirty="0">
              <a:solidFill>
                <a:schemeClr val="bg1"/>
              </a:solidFill>
            </a:endParaRPr>
          </a:p>
          <a:p>
            <a:pPr lvl="0"/>
            <a:r>
              <a:rPr lang="ru-RU" sz="3200" u="sng" dirty="0" err="1" smtClean="0">
                <a:solidFill>
                  <a:schemeClr val="bg1"/>
                </a:solidFill>
              </a:rPr>
              <a:t>Минилаборатория</a:t>
            </a:r>
            <a:endParaRPr lang="ru-RU" sz="3200" dirty="0">
              <a:solidFill>
                <a:schemeClr val="bg1"/>
              </a:solidFill>
            </a:endParaRPr>
          </a:p>
          <a:p>
            <a:pPr lvl="0"/>
            <a:r>
              <a:rPr lang="ru-RU" sz="3200" u="sng" dirty="0">
                <a:solidFill>
                  <a:schemeClr val="bg1"/>
                </a:solidFill>
              </a:rPr>
              <a:t>Психологически-энергетический тест</a:t>
            </a:r>
            <a:endParaRPr lang="ru-RU" sz="3200" dirty="0">
              <a:solidFill>
                <a:schemeClr val="bg1"/>
              </a:solidFill>
            </a:endParaRPr>
          </a:p>
          <a:p>
            <a:pPr lvl="0"/>
            <a:r>
              <a:rPr lang="ru-RU" sz="3200" dirty="0" smtClean="0">
                <a:solidFill>
                  <a:schemeClr val="bg1"/>
                </a:solidFill>
              </a:rPr>
              <a:t>Продукт-тест</a:t>
            </a:r>
            <a:endParaRPr lang="ru-RU" sz="3200" dirty="0">
              <a:solidFill>
                <a:schemeClr val="bg1"/>
              </a:solidFill>
            </a:endParaRPr>
          </a:p>
          <a:p>
            <a:pPr lvl="0"/>
            <a:r>
              <a:rPr lang="ru-RU" sz="3200" u="sng" dirty="0" err="1">
                <a:solidFill>
                  <a:schemeClr val="bg1"/>
                </a:solidFill>
              </a:rPr>
              <a:t>Органограмма</a:t>
            </a:r>
            <a:endParaRPr lang="ru-RU" sz="3200" dirty="0">
              <a:solidFill>
                <a:schemeClr val="bg1"/>
              </a:solidFill>
            </a:endParaRPr>
          </a:p>
          <a:p>
            <a:pPr lvl="0"/>
            <a:r>
              <a:rPr lang="ru-RU" sz="3200" u="sng" dirty="0">
                <a:solidFill>
                  <a:schemeClr val="bg1"/>
                </a:solidFill>
              </a:rPr>
              <a:t>Метаболический тест</a:t>
            </a:r>
            <a:endParaRPr lang="ru-RU" sz="3200" dirty="0">
              <a:solidFill>
                <a:schemeClr val="bg1"/>
              </a:solidFill>
            </a:endParaRPr>
          </a:p>
          <a:p>
            <a:pPr lvl="0"/>
            <a:r>
              <a:rPr lang="ru-RU" sz="3200" u="sng" dirty="0">
                <a:solidFill>
                  <a:schemeClr val="bg1"/>
                </a:solidFill>
              </a:rPr>
              <a:t>Гистологический тест</a:t>
            </a:r>
            <a:endParaRPr lang="ru-RU" sz="3200" dirty="0">
              <a:solidFill>
                <a:schemeClr val="bg1"/>
              </a:solidFill>
            </a:endParaRPr>
          </a:p>
          <a:p>
            <a:pPr lvl="0"/>
            <a:r>
              <a:rPr lang="ru-RU" sz="3200" u="sng" dirty="0" err="1">
                <a:solidFill>
                  <a:schemeClr val="bg1"/>
                </a:solidFill>
              </a:rPr>
              <a:t>Микрорезонансный</a:t>
            </a:r>
            <a:r>
              <a:rPr lang="ru-RU" sz="3200" u="sng" dirty="0">
                <a:solidFill>
                  <a:schemeClr val="bg1"/>
                </a:solidFill>
              </a:rPr>
              <a:t> </a:t>
            </a:r>
            <a:r>
              <a:rPr lang="ru-RU" sz="3200" u="sng" dirty="0" err="1">
                <a:solidFill>
                  <a:schemeClr val="bg1"/>
                </a:solidFill>
              </a:rPr>
              <a:t>структуратор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70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1424</Words>
  <Application>Microsoft Office PowerPoint</Application>
  <PresentationFormat>Экран (4:3)</PresentationFormat>
  <Paragraphs>261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Слайд 1</vt:lpstr>
      <vt:lpstr>Актуальность темы: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Приборы частотно-резонансной терапии  «Паркес-Л»</vt:lpstr>
      <vt:lpstr>Слайд 15</vt:lpstr>
      <vt:lpstr>Слайд 16</vt:lpstr>
      <vt:lpstr>Слайд 17</vt:lpstr>
      <vt:lpstr>Слайд 18</vt:lpstr>
      <vt:lpstr>Слайд 19</vt:lpstr>
      <vt:lpstr>Алгоритм биорезонансного тестирования для комплексной оценки состояния здоровья человека.</vt:lpstr>
      <vt:lpstr>Опыт применения функциональной диагностики и частотно-резонансной терапии при заболеваниях органов дыхания в клинике внутренних болезней</vt:lpstr>
      <vt:lpstr>PLASTIC SURGERY  AND  FUNCTIONAL SUPPORTIVE MEDICINE</vt:lpstr>
      <vt:lpstr>BR</vt:lpstr>
      <vt:lpstr>Сравнительный анализ результатов тестирования диагностическим комплексом «Паркес Д» с клинико-лабораторными, инструментальными и функциональными методами обследования</vt:lpstr>
      <vt:lpstr>Слайд 25</vt:lpstr>
      <vt:lpstr>   Эффективность применения методов функциональной медицины в лечении  аденоидов у детей.  Авилова О.А., психолог г. Алматы, Казахстан.  В исследовании принимали участие 5 пациентов, из них:      девочки в возрасте 3-6 лет – 4 мальчик   5 лет - 1  Данные за излечения аденоидита подтверждены эндоскопическим обследовании носоглотки и в бактериологической лаборатории </vt:lpstr>
      <vt:lpstr>Слайд 27</vt:lpstr>
      <vt:lpstr>Эффективность применения методов функциональной медицины в лечении псориаза</vt:lpstr>
      <vt:lpstr>нетрадиционные методы определения и коррекции функционального состояния организма собак  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Женя</dc:creator>
  <cp:lastModifiedBy>Леся</cp:lastModifiedBy>
  <cp:revision>14</cp:revision>
  <dcterms:created xsi:type="dcterms:W3CDTF">2012-04-23T16:06:36Z</dcterms:created>
  <dcterms:modified xsi:type="dcterms:W3CDTF">2012-08-05T17:04:42Z</dcterms:modified>
</cp:coreProperties>
</file>